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7" r:id="rId2"/>
    <p:sldId id="323" r:id="rId3"/>
    <p:sldId id="324" r:id="rId4"/>
    <p:sldId id="313" r:id="rId5"/>
    <p:sldId id="314" r:id="rId6"/>
    <p:sldId id="327" r:id="rId7"/>
    <p:sldId id="315" r:id="rId8"/>
    <p:sldId id="316" r:id="rId9"/>
    <p:sldId id="317" r:id="rId10"/>
    <p:sldId id="318" r:id="rId11"/>
    <p:sldId id="325" r:id="rId12"/>
    <p:sldId id="319" r:id="rId13"/>
    <p:sldId id="326" r:id="rId14"/>
    <p:sldId id="320" r:id="rId15"/>
    <p:sldId id="321" r:id="rId16"/>
    <p:sldId id="322" r:id="rId17"/>
    <p:sldId id="263" r:id="rId18"/>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FF"/>
    <a:srgbClr val="000000"/>
    <a:srgbClr val="B3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5899" autoAdjust="0"/>
  </p:normalViewPr>
  <p:slideViewPr>
    <p:cSldViewPr>
      <p:cViewPr varScale="1">
        <p:scale>
          <a:sx n="90" d="100"/>
          <a:sy n="90" d="100"/>
        </p:scale>
        <p:origin x="468" y="66"/>
      </p:cViewPr>
      <p:guideLst>
        <p:guide orient="horz" pos="2160"/>
        <p:guide pos="2880"/>
      </p:guideLst>
    </p:cSldViewPr>
  </p:slideViewPr>
  <p:notesTextViewPr>
    <p:cViewPr>
      <p:scale>
        <a:sx n="1" d="1"/>
        <a:sy n="1" d="1"/>
      </p:scale>
      <p:origin x="0" y="0"/>
    </p:cViewPr>
  </p:notesTextViewPr>
  <p:sorterViewPr>
    <p:cViewPr>
      <p:scale>
        <a:sx n="100" d="100"/>
        <a:sy n="100" d="100"/>
      </p:scale>
      <p:origin x="0" y="1092"/>
    </p:cViewPr>
  </p:sorterViewPr>
  <p:notesViewPr>
    <p:cSldViewPr>
      <p:cViewPr>
        <p:scale>
          <a:sx n="70" d="100"/>
          <a:sy n="70" d="100"/>
        </p:scale>
        <p:origin x="-2778" y="-42"/>
      </p:cViewPr>
      <p:guideLst>
        <p:guide orient="horz" pos="2141"/>
        <p:guide pos="3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1"/>
            <a:ext cx="4302401" cy="340049"/>
          </a:xfrm>
          <a:prstGeom prst="rect">
            <a:avLst/>
          </a:prstGeom>
        </p:spPr>
        <p:txBody>
          <a:bodyPr vert="horz" lIns="92069" tIns="46035" rIns="92069" bIns="46035" rtlCol="0"/>
          <a:lstStyle>
            <a:lvl1pPr algn="l">
              <a:defRPr sz="1200"/>
            </a:lvl1pPr>
          </a:lstStyle>
          <a:p>
            <a:endParaRPr lang="fr-FR"/>
          </a:p>
        </p:txBody>
      </p:sp>
      <p:sp>
        <p:nvSpPr>
          <p:cNvPr id="3" name="Espace réservé de la date 2"/>
          <p:cNvSpPr>
            <a:spLocks noGrp="1"/>
          </p:cNvSpPr>
          <p:nvPr>
            <p:ph type="dt" sz="quarter" idx="1"/>
          </p:nvPr>
        </p:nvSpPr>
        <p:spPr>
          <a:xfrm>
            <a:off x="5621897" y="1"/>
            <a:ext cx="4302400" cy="340049"/>
          </a:xfrm>
          <a:prstGeom prst="rect">
            <a:avLst/>
          </a:prstGeom>
        </p:spPr>
        <p:txBody>
          <a:bodyPr vert="horz" lIns="92069" tIns="46035" rIns="92069" bIns="46035" rtlCol="0"/>
          <a:lstStyle>
            <a:lvl1pPr algn="r">
              <a:defRPr sz="1200"/>
            </a:lvl1pPr>
          </a:lstStyle>
          <a:p>
            <a:fld id="{D5A6E6FD-94DD-4F4E-9DC1-6F5337E1439B}" type="datetimeFigureOut">
              <a:rPr lang="fr-FR" smtClean="0"/>
              <a:t>04/12/2018</a:t>
            </a:fld>
            <a:endParaRPr lang="fr-FR"/>
          </a:p>
        </p:txBody>
      </p:sp>
      <p:sp>
        <p:nvSpPr>
          <p:cNvPr id="4" name="Espace réservé du pied de page 3"/>
          <p:cNvSpPr>
            <a:spLocks noGrp="1"/>
          </p:cNvSpPr>
          <p:nvPr>
            <p:ph type="ftr" sz="quarter" idx="2"/>
          </p:nvPr>
        </p:nvSpPr>
        <p:spPr>
          <a:xfrm>
            <a:off x="4" y="6456534"/>
            <a:ext cx="4302401" cy="340048"/>
          </a:xfrm>
          <a:prstGeom prst="rect">
            <a:avLst/>
          </a:prstGeom>
        </p:spPr>
        <p:txBody>
          <a:bodyPr vert="horz" lIns="92069" tIns="46035" rIns="92069" bIns="4603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1897" y="6456534"/>
            <a:ext cx="4302400" cy="340048"/>
          </a:xfrm>
          <a:prstGeom prst="rect">
            <a:avLst/>
          </a:prstGeom>
        </p:spPr>
        <p:txBody>
          <a:bodyPr vert="horz" lIns="92069" tIns="46035" rIns="92069" bIns="46035" rtlCol="0" anchor="b"/>
          <a:lstStyle>
            <a:lvl1pPr algn="r">
              <a:defRPr sz="1200"/>
            </a:lvl1pPr>
          </a:lstStyle>
          <a:p>
            <a:fld id="{E51BD092-82C4-4588-AFCE-2C6FD6136456}" type="slidenum">
              <a:rPr lang="fr-FR" smtClean="0"/>
              <a:t>‹N›</a:t>
            </a:fld>
            <a:endParaRPr lang="fr-FR"/>
          </a:p>
        </p:txBody>
      </p:sp>
    </p:spTree>
    <p:extLst>
      <p:ext uri="{BB962C8B-B14F-4D97-AF65-F5344CB8AC3E}">
        <p14:creationId xmlns:p14="http://schemas.microsoft.com/office/powerpoint/2010/main" val="911178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4" cy="339884"/>
          </a:xfrm>
          <a:prstGeom prst="rect">
            <a:avLst/>
          </a:prstGeom>
        </p:spPr>
        <p:txBody>
          <a:bodyPr vert="horz" lIns="92069" tIns="46035" rIns="92069" bIns="46035" rtlCol="0"/>
          <a:lstStyle>
            <a:lvl1pPr algn="l">
              <a:defRPr sz="1200"/>
            </a:lvl1pPr>
          </a:lstStyle>
          <a:p>
            <a:endParaRPr lang="fr-FR" dirty="0"/>
          </a:p>
        </p:txBody>
      </p:sp>
      <p:sp>
        <p:nvSpPr>
          <p:cNvPr id="3" name="Espace réservé de la date 2"/>
          <p:cNvSpPr>
            <a:spLocks noGrp="1"/>
          </p:cNvSpPr>
          <p:nvPr>
            <p:ph type="dt" idx="1"/>
          </p:nvPr>
        </p:nvSpPr>
        <p:spPr>
          <a:xfrm>
            <a:off x="5622798" y="0"/>
            <a:ext cx="4301544" cy="339884"/>
          </a:xfrm>
          <a:prstGeom prst="rect">
            <a:avLst/>
          </a:prstGeom>
        </p:spPr>
        <p:txBody>
          <a:bodyPr vert="horz" lIns="92069" tIns="46035" rIns="92069" bIns="46035" rtlCol="0"/>
          <a:lstStyle>
            <a:lvl1pPr algn="r">
              <a:defRPr sz="1200"/>
            </a:lvl1pPr>
          </a:lstStyle>
          <a:p>
            <a:fld id="{C88FF9F2-D536-4A3E-9A65-C5407D995F16}" type="datetimeFigureOut">
              <a:rPr lang="fr-FR" smtClean="0"/>
              <a:t>04/12/2018</a:t>
            </a:fld>
            <a:endParaRPr lang="fr-FR" dirty="0"/>
          </a:p>
        </p:txBody>
      </p:sp>
      <p:sp>
        <p:nvSpPr>
          <p:cNvPr id="4" name="Espace réservé de l'image des diapositives 3"/>
          <p:cNvSpPr>
            <a:spLocks noGrp="1" noRot="1" noChangeAspect="1"/>
          </p:cNvSpPr>
          <p:nvPr>
            <p:ph type="sldImg" idx="2"/>
          </p:nvPr>
        </p:nvSpPr>
        <p:spPr>
          <a:xfrm>
            <a:off x="3262313" y="509588"/>
            <a:ext cx="3402012" cy="2551112"/>
          </a:xfrm>
          <a:prstGeom prst="rect">
            <a:avLst/>
          </a:prstGeom>
          <a:noFill/>
          <a:ln w="12700">
            <a:solidFill>
              <a:prstClr val="black"/>
            </a:solidFill>
          </a:ln>
        </p:spPr>
        <p:txBody>
          <a:bodyPr vert="horz" lIns="92069" tIns="46035" rIns="92069" bIns="46035" rtlCol="0" anchor="ctr"/>
          <a:lstStyle/>
          <a:p>
            <a:endParaRPr lang="fr-FR" dirty="0"/>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2069" tIns="46035" rIns="92069" bIns="46035" rtlCol="0"/>
          <a:lstStyle/>
          <a:p>
            <a:pPr lvl="0"/>
            <a:endParaRPr lang="fr-FR" dirty="0" smtClean="0"/>
          </a:p>
          <a:p>
            <a:pPr lvl="0"/>
            <a:endParaRPr lang="fr-FR" dirty="0" smtClean="0"/>
          </a:p>
          <a:p>
            <a:pPr lvl="0"/>
            <a:endParaRPr lang="fr-FR" dirty="0" smtClean="0"/>
          </a:p>
          <a:p>
            <a:pPr lvl="0"/>
            <a:endParaRPr lang="fr-FR" dirty="0"/>
          </a:p>
        </p:txBody>
      </p:sp>
      <p:sp>
        <p:nvSpPr>
          <p:cNvPr id="6" name="Espace réservé du pied de page 5"/>
          <p:cNvSpPr>
            <a:spLocks noGrp="1"/>
          </p:cNvSpPr>
          <p:nvPr>
            <p:ph type="ftr" sz="quarter" idx="4"/>
          </p:nvPr>
        </p:nvSpPr>
        <p:spPr>
          <a:xfrm>
            <a:off x="0" y="6456612"/>
            <a:ext cx="4301544" cy="339884"/>
          </a:xfrm>
          <a:prstGeom prst="rect">
            <a:avLst/>
          </a:prstGeom>
        </p:spPr>
        <p:txBody>
          <a:bodyPr vert="horz" lIns="92069" tIns="46035" rIns="92069" bIns="46035"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622798" y="6456612"/>
            <a:ext cx="4301544" cy="339884"/>
          </a:xfrm>
          <a:prstGeom prst="rect">
            <a:avLst/>
          </a:prstGeom>
        </p:spPr>
        <p:txBody>
          <a:bodyPr vert="horz" lIns="92069" tIns="46035" rIns="92069" bIns="46035" rtlCol="0" anchor="b"/>
          <a:lstStyle>
            <a:lvl1pPr algn="r">
              <a:defRPr sz="1200"/>
            </a:lvl1pPr>
          </a:lstStyle>
          <a:p>
            <a:fld id="{151F898F-84ED-4B49-BE27-2325D25F1C46}" type="slidenum">
              <a:rPr lang="fr-FR" smtClean="0"/>
              <a:t>‹N›</a:t>
            </a:fld>
            <a:endParaRPr lang="fr-FR" dirty="0"/>
          </a:p>
        </p:txBody>
      </p:sp>
    </p:spTree>
    <p:extLst>
      <p:ext uri="{BB962C8B-B14F-4D97-AF65-F5344CB8AC3E}">
        <p14:creationId xmlns:p14="http://schemas.microsoft.com/office/powerpoint/2010/main" val="47574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1F898F-84ED-4B49-BE27-2325D25F1C46}" type="slidenum">
              <a:rPr lang="fr-FR" smtClean="0"/>
              <a:t>1</a:t>
            </a:fld>
            <a:endParaRPr lang="fr-FR" dirty="0"/>
          </a:p>
        </p:txBody>
      </p:sp>
    </p:spTree>
    <p:extLst>
      <p:ext uri="{BB962C8B-B14F-4D97-AF65-F5344CB8AC3E}">
        <p14:creationId xmlns:p14="http://schemas.microsoft.com/office/powerpoint/2010/main" val="249643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1F898F-84ED-4B49-BE27-2325D25F1C46}" type="slidenum">
              <a:rPr lang="fr-FR" smtClean="0"/>
              <a:t>2</a:t>
            </a:fld>
            <a:endParaRPr lang="fr-FR" dirty="0"/>
          </a:p>
        </p:txBody>
      </p:sp>
    </p:spTree>
    <p:extLst>
      <p:ext uri="{BB962C8B-B14F-4D97-AF65-F5344CB8AC3E}">
        <p14:creationId xmlns:p14="http://schemas.microsoft.com/office/powerpoint/2010/main" val="98670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1F898F-84ED-4B49-BE27-2325D25F1C46}" type="slidenum">
              <a:rPr lang="fr-FR" smtClean="0"/>
              <a:t>17</a:t>
            </a:fld>
            <a:endParaRPr lang="fr-FR" dirty="0"/>
          </a:p>
        </p:txBody>
      </p:sp>
    </p:spTree>
    <p:extLst>
      <p:ext uri="{BB962C8B-B14F-4D97-AF65-F5344CB8AC3E}">
        <p14:creationId xmlns:p14="http://schemas.microsoft.com/office/powerpoint/2010/main" val="425147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Rectangle 10"/>
          <p:cNvSpPr/>
          <p:nvPr userDrawn="1"/>
        </p:nvSpPr>
        <p:spPr>
          <a:xfrm>
            <a:off x="0" y="6453336"/>
            <a:ext cx="9144000"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2555776" y="5301207"/>
            <a:ext cx="6048672" cy="720080"/>
          </a:xfrm>
        </p:spPr>
        <p:txBody>
          <a:bodyPr>
            <a:normAutofit/>
          </a:bodyPr>
          <a:lstStyle>
            <a:lvl1pPr algn="l">
              <a:defRPr sz="3200" b="0">
                <a:solidFill>
                  <a:schemeClr val="tx1"/>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2555776" y="6021288"/>
            <a:ext cx="6048672" cy="504056"/>
          </a:xfr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a:t>
            </a:r>
            <a:endParaRPr lang="fr-FR" dirty="0"/>
          </a:p>
        </p:txBody>
      </p:sp>
      <p:sp>
        <p:nvSpPr>
          <p:cNvPr id="9" name="Rectangle 8"/>
          <p:cNvSpPr/>
          <p:nvPr userDrawn="1"/>
        </p:nvSpPr>
        <p:spPr>
          <a:xfrm>
            <a:off x="0" y="4869160"/>
            <a:ext cx="9144000" cy="45719"/>
          </a:xfrm>
          <a:prstGeom prst="rect">
            <a:avLst/>
          </a:prstGeom>
          <a:solidFill>
            <a:srgbClr val="B3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8" descr="Y:\Logo-Grand-Lyon-Habitat-CMJ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7" y="4829732"/>
            <a:ext cx="1944216" cy="173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5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19132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96752"/>
            <a:ext cx="2057400" cy="4929411"/>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196752"/>
            <a:ext cx="6019800" cy="492941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6122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4pPr>
              <a:defRPr sz="1600"/>
            </a:lvl4pPr>
            <a:lvl5pPr>
              <a:defRPr sz="16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titre 1"/>
          <p:cNvSpPr>
            <a:spLocks noGrp="1"/>
          </p:cNvSpPr>
          <p:nvPr>
            <p:ph type="title"/>
          </p:nvPr>
        </p:nvSpPr>
        <p:spPr>
          <a:xfrm>
            <a:off x="457200" y="1018257"/>
            <a:ext cx="8229600" cy="682551"/>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Tree>
    <p:extLst>
      <p:ext uri="{BB962C8B-B14F-4D97-AF65-F5344CB8AC3E}">
        <p14:creationId xmlns:p14="http://schemas.microsoft.com/office/powerpoint/2010/main" val="37775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67744" y="4221088"/>
            <a:ext cx="6154960" cy="1362075"/>
          </a:xfrm>
        </p:spPr>
        <p:txBody>
          <a:bodyPr anchor="t"/>
          <a:lstStyle>
            <a:lvl1pPr algn="l">
              <a:defRPr sz="4000" b="1" cap="none"/>
            </a:lvl1pPr>
          </a:lstStyle>
          <a:p>
            <a:r>
              <a:rPr lang="fr-FR" dirty="0" smtClean="0"/>
              <a:t>Modifiez le style du titre</a:t>
            </a:r>
            <a:endParaRPr lang="fr-FR" dirty="0"/>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246" r="-1"/>
          <a:stretch/>
        </p:blipFill>
        <p:spPr>
          <a:xfrm>
            <a:off x="0" y="2924944"/>
            <a:ext cx="2015208" cy="3312368"/>
          </a:xfrm>
          <a:prstGeom prst="rect">
            <a:avLst/>
          </a:prstGeom>
        </p:spPr>
      </p:pic>
    </p:spTree>
    <p:extLst>
      <p:ext uri="{BB962C8B-B14F-4D97-AF65-F5344CB8AC3E}">
        <p14:creationId xmlns:p14="http://schemas.microsoft.com/office/powerpoint/2010/main" val="73429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16832"/>
            <a:ext cx="4038600" cy="42093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16832"/>
            <a:ext cx="4038600" cy="42093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3729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92514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780927"/>
            <a:ext cx="4040188" cy="3345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92514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780927"/>
            <a:ext cx="4041775" cy="3345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3005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93078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84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24744"/>
            <a:ext cx="3008313" cy="72008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1124745"/>
            <a:ext cx="5111750" cy="504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a:xfrm>
            <a:off x="5481816" y="255563"/>
            <a:ext cx="3240008" cy="365125"/>
          </a:xfrm>
          <a:prstGeom prst="rect">
            <a:avLst/>
          </a:prstGeom>
        </p:spPr>
        <p:txBody>
          <a:bodyPr/>
          <a:lstStyle/>
          <a:p>
            <a:fld id="{140EF3B3-370E-4593-87AB-C33F40F203CB}" type="slidenum">
              <a:rPr lang="fr-FR" smtClean="0"/>
              <a:t>‹N›</a:t>
            </a:fld>
            <a:endParaRPr lang="fr-FR" dirty="0"/>
          </a:p>
        </p:txBody>
      </p:sp>
    </p:spTree>
    <p:extLst>
      <p:ext uri="{BB962C8B-B14F-4D97-AF65-F5344CB8AC3E}">
        <p14:creationId xmlns:p14="http://schemas.microsoft.com/office/powerpoint/2010/main" val="103745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251520" y="1052736"/>
            <a:ext cx="8496944" cy="52565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8" name="Pentagone 7"/>
          <p:cNvSpPr/>
          <p:nvPr userDrawn="1"/>
        </p:nvSpPr>
        <p:spPr>
          <a:xfrm>
            <a:off x="0" y="5517232"/>
            <a:ext cx="4716016"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755576" y="5523110"/>
            <a:ext cx="5486400" cy="426170"/>
          </a:xfrm>
        </p:spPr>
        <p:txBody>
          <a:bodyPr anchor="b"/>
          <a:lstStyle>
            <a:lvl1pPr algn="l">
              <a:defRPr sz="2000" b="1">
                <a:solidFill>
                  <a:schemeClr val="tx1"/>
                </a:solidFill>
              </a:defRPr>
            </a:lvl1pPr>
          </a:lstStyle>
          <a:p>
            <a:r>
              <a:rPr lang="fr-FR" dirty="0" smtClean="0"/>
              <a:t>Modifiez le style du titre</a:t>
            </a:r>
            <a:endParaRPr lang="fr-FR" dirty="0"/>
          </a:p>
        </p:txBody>
      </p:sp>
    </p:spTree>
    <p:extLst>
      <p:ext uri="{BB962C8B-B14F-4D97-AF65-F5344CB8AC3E}">
        <p14:creationId xmlns:p14="http://schemas.microsoft.com/office/powerpoint/2010/main" val="230839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018257"/>
            <a:ext cx="8229600" cy="682551"/>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916832"/>
            <a:ext cx="8229600" cy="4209331"/>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7" name="Rectangle 6"/>
          <p:cNvSpPr/>
          <p:nvPr/>
        </p:nvSpPr>
        <p:spPr>
          <a:xfrm>
            <a:off x="-18458" y="620688"/>
            <a:ext cx="9162458" cy="45719"/>
          </a:xfrm>
          <a:prstGeom prst="rect">
            <a:avLst/>
          </a:prstGeom>
          <a:solidFill>
            <a:srgbClr val="B3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0" y="260648"/>
            <a:ext cx="9144000"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Chevron 8"/>
          <p:cNvSpPr/>
          <p:nvPr/>
        </p:nvSpPr>
        <p:spPr>
          <a:xfrm>
            <a:off x="5076056" y="260648"/>
            <a:ext cx="405760" cy="4057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0" name="Picture 4" descr="Y:\Outils de com\CHARTE-GRAPHIQUE_LOGO\logo_grandlyon_habitat\haute_def\quadri_cmjn\Logo Grand Lyon Habitat CMJ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1906" y="0"/>
            <a:ext cx="1139284" cy="1018257"/>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395536" y="6551766"/>
            <a:ext cx="8352928" cy="261610"/>
          </a:xfrm>
          <a:prstGeom prst="rect">
            <a:avLst/>
          </a:prstGeom>
          <a:noFill/>
        </p:spPr>
        <p:txBody>
          <a:bodyPr wrap="square" rtlCol="0">
            <a:spAutoFit/>
          </a:bodyPr>
          <a:lstStyle/>
          <a:p>
            <a:pPr algn="r"/>
            <a:r>
              <a:rPr lang="fr-FR" sz="1100" dirty="0" smtClean="0">
                <a:solidFill>
                  <a:schemeClr val="bg1"/>
                </a:solidFill>
              </a:rPr>
              <a:t>Rapport</a:t>
            </a:r>
            <a:r>
              <a:rPr lang="fr-FR" sz="1100" baseline="0" dirty="0" smtClean="0">
                <a:solidFill>
                  <a:schemeClr val="bg1"/>
                </a:solidFill>
              </a:rPr>
              <a:t> Social</a:t>
            </a:r>
            <a:endParaRPr lang="fr-FR" sz="1100" dirty="0">
              <a:solidFill>
                <a:schemeClr val="bg1"/>
              </a:solidFill>
            </a:endParaRPr>
          </a:p>
        </p:txBody>
      </p:sp>
    </p:spTree>
    <p:extLst>
      <p:ext uri="{BB962C8B-B14F-4D97-AF65-F5344CB8AC3E}">
        <p14:creationId xmlns:p14="http://schemas.microsoft.com/office/powerpoint/2010/main" val="172347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000" b="1" kern="1200">
          <a:solidFill>
            <a:srgbClr val="B3C900"/>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Tx/>
        <a:buBlip>
          <a:blip r:embed="rId14"/>
        </a:buBlip>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Clr>
          <a:schemeClr val="accent3"/>
        </a:buClr>
        <a:buFont typeface="Wingdings" panose="05000000000000000000" pitchFamily="2" charset="2"/>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Clr>
          <a:srgbClr val="B3C900"/>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Clr>
          <a:schemeClr val="accent3">
            <a:lumMod val="60000"/>
            <a:lumOff val="40000"/>
          </a:schemeClr>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Clr>
          <a:schemeClr val="accent3">
            <a:lumMod val="60000"/>
            <a:lumOff val="40000"/>
          </a:schemeClr>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55776" y="5301206"/>
            <a:ext cx="6048672" cy="1080121"/>
          </a:xfrm>
        </p:spPr>
        <p:txBody>
          <a:bodyPr>
            <a:normAutofit/>
          </a:bodyPr>
          <a:lstStyle/>
          <a:p>
            <a:r>
              <a:rPr lang="fr-FR" dirty="0" err="1" smtClean="0"/>
              <a:t>InterAzioni</a:t>
            </a:r>
            <a:r>
              <a:rPr lang="fr-FR" dirty="0" smtClean="0"/>
              <a:t> </a:t>
            </a:r>
            <a:r>
              <a:rPr lang="fr-FR" dirty="0" err="1" smtClean="0"/>
              <a:t>Abitative</a:t>
            </a:r>
            <a:r>
              <a:rPr lang="fr-FR" dirty="0" smtClean="0"/>
              <a:t/>
            </a:r>
            <a:br>
              <a:rPr lang="fr-FR" dirty="0" smtClean="0"/>
            </a:br>
            <a:r>
              <a:rPr lang="fr-FR" dirty="0" smtClean="0"/>
              <a:t>5 Décembre 2018</a:t>
            </a:r>
            <a:endParaRPr lang="fr-FR" dirty="0"/>
          </a:p>
        </p:txBody>
      </p:sp>
      <p:pic>
        <p:nvPicPr>
          <p:cNvPr id="1044" name="Picture 20" descr="Multicultural Family Group Selfi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92696"/>
            <a:ext cx="6069337" cy="403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19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Un ensemble de ménages sont prioritaires : les ménages cumulant des difficultés économiques et sociales qui se trouvent en situation de mal-logement (L 441-1 code de la Construction et de l’Habitation)</a:t>
            </a:r>
          </a:p>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25% des attributions de logements (suivies d’un bail signé) doivent être faites en faveur de ces publics, tous réservataires confondus</a:t>
            </a:r>
          </a:p>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Ces objectifs (avec adaptation des publics) sont repris dans : </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L’Accord Collectif Intercommunal d’Attributions</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L’accord Collectif Départemental d’Attributions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795"/>
          <a:stretch/>
        </p:blipFill>
        <p:spPr bwMode="auto">
          <a:xfrm>
            <a:off x="1052016" y="4131078"/>
            <a:ext cx="7264400" cy="234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971600" y="5157192"/>
            <a:ext cx="7264400" cy="288032"/>
          </a:xfrm>
          <a:prstGeom prst="rect">
            <a:avLst/>
          </a:prstGeom>
          <a:noFill/>
          <a:ln w="38100" cap="flat" cmpd="sng" algn="ctr">
            <a:solidFill>
              <a:srgbClr val="A500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Verdana" pitchFamily="34" charset="0"/>
            </a:endParaRPr>
          </a:p>
        </p:txBody>
      </p:sp>
      <p:sp>
        <p:nvSpPr>
          <p:cNvPr id="7" name="ZoneTexte 6"/>
          <p:cNvSpPr txBox="1"/>
          <p:nvPr/>
        </p:nvSpPr>
        <p:spPr>
          <a:xfrm>
            <a:off x="1547664" y="260648"/>
            <a:ext cx="2736304" cy="369332"/>
          </a:xfrm>
          <a:prstGeom prst="rect">
            <a:avLst/>
          </a:prstGeom>
          <a:noFill/>
        </p:spPr>
        <p:txBody>
          <a:bodyPr wrap="square" rtlCol="0">
            <a:spAutoFit/>
          </a:bodyPr>
          <a:lstStyle/>
          <a:p>
            <a:r>
              <a:rPr lang="fr-FR" dirty="0" smtClean="0">
                <a:solidFill>
                  <a:schemeClr val="bg1"/>
                </a:solidFill>
              </a:rPr>
              <a:t>Présentation Générale</a:t>
            </a:r>
            <a:endParaRPr lang="fr-FR" dirty="0">
              <a:solidFill>
                <a:schemeClr val="bg1"/>
              </a:solidFill>
            </a:endParaRPr>
          </a:p>
        </p:txBody>
      </p:sp>
    </p:spTree>
    <p:extLst>
      <p:ext uri="{BB962C8B-B14F-4D97-AF65-F5344CB8AC3E}">
        <p14:creationId xmlns:p14="http://schemas.microsoft.com/office/powerpoint/2010/main" val="3375282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smtClean="0">
                <a:latin typeface="+mj-lt"/>
              </a:rPr>
              <a:t>Présentation du dispositif ACCELAIR</a:t>
            </a:r>
            <a:endParaRPr lang="fr-FR" dirty="0">
              <a:latin typeface="+mj-lt"/>
            </a:endParaRPr>
          </a:p>
        </p:txBody>
      </p:sp>
    </p:spTree>
    <p:extLst>
      <p:ext uri="{BB962C8B-B14F-4D97-AF65-F5344CB8AC3E}">
        <p14:creationId xmlns:p14="http://schemas.microsoft.com/office/powerpoint/2010/main" val="331503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DB002F"/>
              </a:buClr>
              <a:buSzPct val="105000"/>
              <a:buFont typeface="Wingdings" pitchFamily="2" charset="2"/>
              <a:buChar char="§"/>
            </a:pPr>
            <a:endParaRPr lang="fr-FR" sz="2000" kern="0" dirty="0" smtClean="0">
              <a:solidFill>
                <a:schemeClr val="tx1"/>
              </a:solidFill>
              <a:latin typeface="Calibri" panose="020F0502020204030204" pitchFamily="34" charset="0"/>
            </a:endParaRPr>
          </a:p>
        </p:txBody>
      </p:sp>
      <p:sp>
        <p:nvSpPr>
          <p:cNvPr id="8" name="Rectangle 17"/>
          <p:cNvSpPr txBox="1">
            <a:spLocks noChangeArrowheads="1"/>
          </p:cNvSpPr>
          <p:nvPr/>
        </p:nvSpPr>
        <p:spPr>
          <a:xfrm>
            <a:off x="7639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Des objectifs chiffrés pour les personnes ayant récemment obtenu le statut de réfugié en vertu de la Convention de Genève de 1951 ou bénéficiant de la protection subsidiaire, qui ont besoin d’un accompagnement pour accéder à l’emploi et au logement</a:t>
            </a:r>
          </a:p>
          <a:p>
            <a:pPr marL="800100" lvl="2" indent="-342900">
              <a:lnSpc>
                <a:spcPct val="90000"/>
              </a:lnSpc>
              <a:spcBef>
                <a:spcPts val="1500"/>
              </a:spcBef>
              <a:buClr>
                <a:srgbClr val="B3C900"/>
              </a:buClr>
              <a:buSzPct val="105000"/>
              <a:buFont typeface="Wingdings" pitchFamily="2" charset="2"/>
              <a:buChar char="§"/>
            </a:pPr>
            <a:r>
              <a:rPr lang="fr-FR" sz="2000" kern="0" dirty="0">
                <a:solidFill>
                  <a:schemeClr val="tx1"/>
                </a:solidFill>
                <a:latin typeface="Calibri" panose="020F0502020204030204" pitchFamily="34" charset="0"/>
              </a:rPr>
              <a:t>Pour accéder au programme, les réfugiés doivent avoir obtenu leur statut dans le département du Rhône depuis moins d’un an, ou être hébergés dans l’un des trois Centres provisoires d’hébergement (CPH) de </a:t>
            </a:r>
            <a:r>
              <a:rPr lang="fr-FR" sz="2000" kern="0" dirty="0" smtClean="0">
                <a:solidFill>
                  <a:schemeClr val="tx1"/>
                </a:solidFill>
                <a:latin typeface="Calibri" panose="020F0502020204030204" pitchFamily="34" charset="0"/>
              </a:rPr>
              <a:t>Rhône-Alpes</a:t>
            </a:r>
            <a:endParaRPr lang="fr-FR" sz="2000" kern="0" dirty="0">
              <a:solidFill>
                <a:schemeClr val="tx1"/>
              </a:solidFill>
              <a:latin typeface="Calibri" panose="020F0502020204030204" pitchFamily="34" charset="0"/>
            </a:endParaRPr>
          </a:p>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Des relogements essentiellement dans le parc locatif public : les bailleurs mettent des logements à disposition d’</a:t>
            </a:r>
            <a:r>
              <a:rPr lang="fr-FR" sz="2000" kern="0" dirty="0" err="1" smtClean="0">
                <a:solidFill>
                  <a:schemeClr val="tx1"/>
                </a:solidFill>
                <a:latin typeface="Calibri" panose="020F0502020204030204" pitchFamily="34" charset="0"/>
              </a:rPr>
              <a:t>Accélair</a:t>
            </a:r>
            <a:endParaRPr lang="fr-FR" sz="2000" kern="0" dirty="0" smtClean="0">
              <a:solidFill>
                <a:schemeClr val="tx1"/>
              </a:solidFill>
              <a:latin typeface="Calibri" panose="020F0502020204030204" pitchFamily="34" charset="0"/>
            </a:endParaRPr>
          </a:p>
          <a:p>
            <a:pPr marL="342900" lvl="1" indent="-342900">
              <a:lnSpc>
                <a:spcPct val="90000"/>
              </a:lnSpc>
              <a:spcBef>
                <a:spcPts val="1500"/>
              </a:spcBef>
              <a:buClr>
                <a:srgbClr val="B3C900"/>
              </a:buClr>
              <a:buSzPct val="105000"/>
              <a:buFont typeface="Wingdings" pitchFamily="2" charset="2"/>
              <a:buChar char="§"/>
            </a:pPr>
            <a:endParaRPr lang="fr-FR" sz="2000" kern="0" dirty="0">
              <a:solidFill>
                <a:schemeClr val="tx1"/>
              </a:solidFill>
              <a:latin typeface="Calibri" panose="020F0502020204030204" pitchFamily="34" charset="0"/>
            </a:endParaRPr>
          </a:p>
          <a:p>
            <a:pPr marL="342900" lvl="1" indent="-342900">
              <a:lnSpc>
                <a:spcPct val="90000"/>
              </a:lnSpc>
              <a:spcBef>
                <a:spcPts val="1500"/>
              </a:spcBef>
              <a:buClr>
                <a:srgbClr val="DB002F"/>
              </a:buClr>
              <a:buSzPct val="105000"/>
              <a:buFont typeface="Wingdings" pitchFamily="2" charset="2"/>
              <a:buChar char="§"/>
            </a:pPr>
            <a:endParaRPr lang="fr-FR" sz="2000" kern="0" dirty="0">
              <a:solidFill>
                <a:schemeClr val="tx1"/>
              </a:solidFill>
              <a:latin typeface="Calibri" panose="020F0502020204030204" pitchFamily="34" charset="0"/>
            </a:endParaRPr>
          </a:p>
        </p:txBody>
      </p:sp>
      <p:sp>
        <p:nvSpPr>
          <p:cNvPr id="6" name="ZoneTexte 5"/>
          <p:cNvSpPr txBox="1"/>
          <p:nvPr/>
        </p:nvSpPr>
        <p:spPr>
          <a:xfrm>
            <a:off x="1547664" y="260648"/>
            <a:ext cx="2736304" cy="369332"/>
          </a:xfrm>
          <a:prstGeom prst="rect">
            <a:avLst/>
          </a:prstGeom>
          <a:noFill/>
        </p:spPr>
        <p:txBody>
          <a:bodyPr wrap="square" rtlCol="0">
            <a:spAutoFit/>
          </a:bodyPr>
          <a:lstStyle/>
          <a:p>
            <a:r>
              <a:rPr lang="fr-FR" dirty="0" err="1" smtClean="0">
                <a:solidFill>
                  <a:schemeClr val="bg1"/>
                </a:solidFill>
              </a:rPr>
              <a:t>Accelair</a:t>
            </a:r>
            <a:endParaRPr lang="fr-FR" dirty="0">
              <a:solidFill>
                <a:schemeClr val="bg1"/>
              </a:solidFill>
            </a:endParaRPr>
          </a:p>
        </p:txBody>
      </p:sp>
    </p:spTree>
    <p:extLst>
      <p:ext uri="{BB962C8B-B14F-4D97-AF65-F5344CB8AC3E}">
        <p14:creationId xmlns:p14="http://schemas.microsoft.com/office/powerpoint/2010/main" val="3159497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DB002F"/>
              </a:buClr>
              <a:buSzPct val="105000"/>
              <a:buFont typeface="Wingdings" pitchFamily="2" charset="2"/>
              <a:buChar char="§"/>
            </a:pPr>
            <a:endParaRPr lang="fr-FR" sz="2000" kern="0" dirty="0" smtClean="0">
              <a:solidFill>
                <a:schemeClr val="tx1"/>
              </a:solidFill>
              <a:latin typeface="Calibri" panose="020F0502020204030204" pitchFamily="34" charset="0"/>
            </a:endParaRPr>
          </a:p>
        </p:txBody>
      </p:sp>
      <p:sp>
        <p:nvSpPr>
          <p:cNvPr id="8" name="Rectangle 17"/>
          <p:cNvSpPr txBox="1">
            <a:spLocks noChangeArrowheads="1"/>
          </p:cNvSpPr>
          <p:nvPr/>
        </p:nvSpPr>
        <p:spPr>
          <a:xfrm>
            <a:off x="7639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a:solidFill>
                  <a:schemeClr val="tx1"/>
                </a:solidFill>
                <a:latin typeface="Calibri" panose="020F0502020204030204" pitchFamily="34" charset="0"/>
              </a:rPr>
              <a:t>En 2018, les objectifs sont : </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a:solidFill>
                  <a:schemeClr val="tx1"/>
                </a:solidFill>
                <a:latin typeface="Calibri" panose="020F0502020204030204" pitchFamily="34" charset="0"/>
              </a:rPr>
              <a:t>L’Accord Collectif Intercommunal d’Attributions : </a:t>
            </a:r>
            <a:r>
              <a:rPr lang="fr-FR" sz="2000" kern="0" dirty="0" smtClean="0">
                <a:solidFill>
                  <a:schemeClr val="tx1"/>
                </a:solidFill>
                <a:latin typeface="Calibri" panose="020F0502020204030204" pitchFamily="34" charset="0"/>
              </a:rPr>
              <a:t>710 attributions</a:t>
            </a:r>
            <a:endParaRPr lang="fr-FR" sz="2000" kern="0" dirty="0">
              <a:solidFill>
                <a:schemeClr val="tx1"/>
              </a:solidFill>
              <a:latin typeface="Calibri" panose="020F0502020204030204" pitchFamily="34" charset="0"/>
            </a:endParaRP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a:solidFill>
                  <a:schemeClr val="tx1"/>
                </a:solidFill>
                <a:latin typeface="Calibri" panose="020F0502020204030204" pitchFamily="34" charset="0"/>
              </a:rPr>
              <a:t>L’accord Collectif Départemental d’Attributions : </a:t>
            </a:r>
            <a:r>
              <a:rPr lang="fr-FR" sz="2000" kern="0" dirty="0" smtClean="0">
                <a:solidFill>
                  <a:schemeClr val="tx1"/>
                </a:solidFill>
                <a:latin typeface="Calibri" panose="020F0502020204030204" pitchFamily="34" charset="0"/>
              </a:rPr>
              <a:t>55 attributions</a:t>
            </a:r>
            <a:endParaRPr lang="fr-FR" sz="2000" kern="0" dirty="0">
              <a:solidFill>
                <a:schemeClr val="tx1"/>
              </a:solidFill>
              <a:latin typeface="Calibri" panose="020F0502020204030204" pitchFamily="34" charset="0"/>
            </a:endParaRPr>
          </a:p>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Répartis de la façon suivante sur la Métropole :</a:t>
            </a:r>
          </a:p>
          <a:p>
            <a:pPr marL="800100" lvl="2"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420 ménages pour les publics prioritaires</a:t>
            </a:r>
          </a:p>
          <a:p>
            <a:pPr marL="800100" lvl="2"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290 ménages dans le cadre du dispositif ACCELAIR</a:t>
            </a:r>
          </a:p>
          <a:p>
            <a:pPr marL="0" lvl="1">
              <a:lnSpc>
                <a:spcPct val="90000"/>
              </a:lnSpc>
              <a:spcBef>
                <a:spcPts val="1500"/>
              </a:spcBef>
              <a:buClr>
                <a:srgbClr val="B3C900"/>
              </a:buClr>
              <a:buSzPct val="105000"/>
            </a:pPr>
            <a:endParaRPr lang="fr-FR" sz="2000" kern="0" dirty="0" smtClean="0">
              <a:solidFill>
                <a:schemeClr val="tx1"/>
              </a:solidFill>
              <a:latin typeface="Calibri" panose="020F0502020204030204" pitchFamily="34" charset="0"/>
            </a:endParaRPr>
          </a:p>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Pour </a:t>
            </a:r>
            <a:r>
              <a:rPr lang="fr-FR" sz="2000" kern="0" dirty="0" err="1" smtClean="0">
                <a:solidFill>
                  <a:schemeClr val="tx1"/>
                </a:solidFill>
                <a:latin typeface="Calibri" panose="020F0502020204030204" pitchFamily="34" charset="0"/>
              </a:rPr>
              <a:t>GrandLyon</a:t>
            </a:r>
            <a:r>
              <a:rPr lang="fr-FR" sz="2000" kern="0" dirty="0" smtClean="0">
                <a:solidFill>
                  <a:schemeClr val="tx1"/>
                </a:solidFill>
                <a:latin typeface="Calibri" panose="020F0502020204030204" pitchFamily="34" charset="0"/>
              </a:rPr>
              <a:t> Habitat cela représente au total 112 ménages prioritaires à reloger dont 47 relevant du dispositif ACCELAIR</a:t>
            </a:r>
            <a:endParaRPr lang="fr-FR" sz="2000" kern="0" dirty="0">
              <a:solidFill>
                <a:schemeClr val="tx1"/>
              </a:solidFill>
              <a:latin typeface="Calibri" panose="020F0502020204030204" pitchFamily="34" charset="0"/>
            </a:endParaRPr>
          </a:p>
          <a:p>
            <a:pPr marL="342900" lvl="1" indent="-342900">
              <a:lnSpc>
                <a:spcPct val="90000"/>
              </a:lnSpc>
              <a:spcBef>
                <a:spcPts val="1500"/>
              </a:spcBef>
              <a:buClr>
                <a:srgbClr val="DB002F"/>
              </a:buClr>
              <a:buSzPct val="105000"/>
              <a:buFont typeface="Wingdings" pitchFamily="2" charset="2"/>
              <a:buChar char="§"/>
            </a:pPr>
            <a:endParaRPr lang="fr-FR" sz="2000" kern="0" dirty="0">
              <a:solidFill>
                <a:schemeClr val="tx1"/>
              </a:solidFill>
              <a:latin typeface="Calibri" panose="020F0502020204030204" pitchFamily="34" charset="0"/>
            </a:endParaRPr>
          </a:p>
        </p:txBody>
      </p:sp>
      <p:sp>
        <p:nvSpPr>
          <p:cNvPr id="6" name="ZoneTexte 5"/>
          <p:cNvSpPr txBox="1"/>
          <p:nvPr/>
        </p:nvSpPr>
        <p:spPr>
          <a:xfrm>
            <a:off x="1547664" y="260648"/>
            <a:ext cx="2736304" cy="369332"/>
          </a:xfrm>
          <a:prstGeom prst="rect">
            <a:avLst/>
          </a:prstGeom>
          <a:noFill/>
        </p:spPr>
        <p:txBody>
          <a:bodyPr wrap="square" rtlCol="0">
            <a:spAutoFit/>
          </a:bodyPr>
          <a:lstStyle/>
          <a:p>
            <a:r>
              <a:rPr lang="fr-FR" dirty="0" err="1" smtClean="0">
                <a:solidFill>
                  <a:schemeClr val="bg1"/>
                </a:solidFill>
              </a:rPr>
              <a:t>Accelair</a:t>
            </a:r>
            <a:endParaRPr lang="fr-FR" dirty="0">
              <a:solidFill>
                <a:schemeClr val="bg1"/>
              </a:solidFill>
            </a:endParaRPr>
          </a:p>
        </p:txBody>
      </p:sp>
    </p:spTree>
    <p:extLst>
      <p:ext uri="{BB962C8B-B14F-4D97-AF65-F5344CB8AC3E}">
        <p14:creationId xmlns:p14="http://schemas.microsoft.com/office/powerpoint/2010/main" val="1269589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DB002F"/>
              </a:buClr>
              <a:buSzPct val="105000"/>
              <a:buFont typeface="Wingdings" pitchFamily="2" charset="2"/>
              <a:buChar char="§"/>
            </a:pPr>
            <a:endParaRPr lang="fr-FR" sz="2000" kern="0" dirty="0" smtClean="0">
              <a:solidFill>
                <a:schemeClr val="tx1"/>
              </a:solidFill>
              <a:latin typeface="Calibri" panose="020F0502020204030204" pitchFamily="34" charset="0"/>
            </a:endParaRPr>
          </a:p>
        </p:txBody>
      </p:sp>
      <p:sp>
        <p:nvSpPr>
          <p:cNvPr id="8" name="Rectangle 17"/>
          <p:cNvSpPr txBox="1">
            <a:spLocks noChangeArrowheads="1"/>
          </p:cNvSpPr>
          <p:nvPr/>
        </p:nvSpPr>
        <p:spPr>
          <a:xfrm>
            <a:off x="7639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En </a:t>
            </a:r>
            <a:r>
              <a:rPr lang="fr-FR" sz="2000" kern="0" dirty="0">
                <a:solidFill>
                  <a:schemeClr val="tx1"/>
                </a:solidFill>
                <a:latin typeface="Calibri" panose="020F0502020204030204" pitchFamily="34" charset="0"/>
              </a:rPr>
              <a:t>12 ans, le programme </a:t>
            </a:r>
            <a:r>
              <a:rPr lang="fr-FR" sz="2000" kern="0" dirty="0" err="1" smtClean="0">
                <a:solidFill>
                  <a:schemeClr val="tx1"/>
                </a:solidFill>
                <a:latin typeface="Calibri" panose="020F0502020204030204" pitchFamily="34" charset="0"/>
              </a:rPr>
              <a:t>Accélair</a:t>
            </a:r>
            <a:r>
              <a:rPr lang="fr-FR" sz="2000" kern="0" dirty="0" smtClean="0">
                <a:solidFill>
                  <a:schemeClr val="tx1"/>
                </a:solidFill>
                <a:latin typeface="Calibri" panose="020F0502020204030204" pitchFamily="34" charset="0"/>
              </a:rPr>
              <a:t> </a:t>
            </a:r>
            <a:r>
              <a:rPr lang="fr-FR" sz="2000" kern="0" dirty="0">
                <a:solidFill>
                  <a:schemeClr val="tx1"/>
                </a:solidFill>
                <a:latin typeface="Calibri" panose="020F0502020204030204" pitchFamily="34" charset="0"/>
              </a:rPr>
              <a:t>a permis l’accès en logement autonome de près de 2 150 ménages et plus de 6 240 personnes </a:t>
            </a:r>
            <a:r>
              <a:rPr lang="fr-FR" sz="2000" b="0" kern="0" dirty="0">
                <a:solidFill>
                  <a:schemeClr val="tx1"/>
                </a:solidFill>
                <a:latin typeface="Calibri" panose="020F0502020204030204" pitchFamily="34" charset="0"/>
              </a:rPr>
              <a:t>(enfants compris) </a:t>
            </a:r>
            <a:r>
              <a:rPr lang="fr-FR" sz="2000" kern="0" dirty="0">
                <a:solidFill>
                  <a:schemeClr val="tx1"/>
                </a:solidFill>
                <a:latin typeface="Calibri" panose="020F0502020204030204" pitchFamily="34" charset="0"/>
              </a:rPr>
              <a:t>ont été </a:t>
            </a:r>
            <a:r>
              <a:rPr lang="fr-FR" sz="2000" kern="0" dirty="0" smtClean="0">
                <a:solidFill>
                  <a:schemeClr val="tx1"/>
                </a:solidFill>
                <a:latin typeface="Calibri" panose="020F0502020204030204" pitchFamily="34" charset="0"/>
              </a:rPr>
              <a:t>relogées</a:t>
            </a:r>
            <a:endParaRPr lang="fr-FR" sz="2000" kern="0" dirty="0">
              <a:solidFill>
                <a:schemeClr val="tx1"/>
              </a:solidFill>
              <a:latin typeface="Calibri" panose="020F0502020204030204" pitchFamily="34" charset="0"/>
            </a:endParaRPr>
          </a:p>
        </p:txBody>
      </p:sp>
      <p:grpSp>
        <p:nvGrpSpPr>
          <p:cNvPr id="11" name="Groupe 10"/>
          <p:cNvGrpSpPr/>
          <p:nvPr/>
        </p:nvGrpSpPr>
        <p:grpSpPr>
          <a:xfrm>
            <a:off x="868300" y="2492896"/>
            <a:ext cx="7125478" cy="3018160"/>
            <a:chOff x="1314450" y="3651200"/>
            <a:chExt cx="7125478" cy="3018160"/>
          </a:xfrm>
        </p:grpSpPr>
        <p:grpSp>
          <p:nvGrpSpPr>
            <p:cNvPr id="12" name="Groupe 11"/>
            <p:cNvGrpSpPr/>
            <p:nvPr/>
          </p:nvGrpSpPr>
          <p:grpSpPr>
            <a:xfrm>
              <a:off x="1314450" y="3651200"/>
              <a:ext cx="6515100" cy="3018160"/>
              <a:chOff x="1314450" y="3651200"/>
              <a:chExt cx="6515100" cy="301816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145"/>
              <a:stretch/>
            </p:blipFill>
            <p:spPr bwMode="auto">
              <a:xfrm>
                <a:off x="1314450" y="3651200"/>
                <a:ext cx="6515100" cy="286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bwMode="auto">
              <a:xfrm>
                <a:off x="3419872" y="5733256"/>
                <a:ext cx="4032448" cy="93610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Verdana" pitchFamily="34" charset="0"/>
                </a:endParaRPr>
              </a:p>
            </p:txBody>
          </p:sp>
        </p:gr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27" t="63805" r="5610" b="6610"/>
            <a:stretch/>
          </p:blipFill>
          <p:spPr bwMode="auto">
            <a:xfrm>
              <a:off x="4442086" y="5552578"/>
              <a:ext cx="3997842" cy="999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ZoneTexte 1"/>
          <p:cNvSpPr txBox="1"/>
          <p:nvPr/>
        </p:nvSpPr>
        <p:spPr>
          <a:xfrm>
            <a:off x="3088720" y="2636912"/>
            <a:ext cx="2736304" cy="400110"/>
          </a:xfrm>
          <a:prstGeom prst="rect">
            <a:avLst/>
          </a:prstGeom>
          <a:noFill/>
        </p:spPr>
        <p:txBody>
          <a:bodyPr wrap="square" rtlCol="0">
            <a:spAutoFit/>
          </a:bodyPr>
          <a:lstStyle/>
          <a:p>
            <a:r>
              <a:rPr lang="fr-FR" b="1" dirty="0">
                <a:solidFill>
                  <a:schemeClr val="accent1">
                    <a:lumMod val="50000"/>
                  </a:schemeClr>
                </a:solidFill>
              </a:rPr>
              <a:t>e</a:t>
            </a:r>
            <a:r>
              <a:rPr lang="fr-FR" b="1" dirty="0" smtClean="0">
                <a:solidFill>
                  <a:schemeClr val="accent1">
                    <a:lumMod val="50000"/>
                  </a:schemeClr>
                </a:solidFill>
              </a:rPr>
              <a:t>n 2017</a:t>
            </a:r>
            <a:endParaRPr lang="fr-FR" b="1" dirty="0">
              <a:solidFill>
                <a:schemeClr val="accent1">
                  <a:lumMod val="50000"/>
                </a:schemeClr>
              </a:solidFill>
            </a:endParaRPr>
          </a:p>
        </p:txBody>
      </p:sp>
      <p:sp>
        <p:nvSpPr>
          <p:cNvPr id="16" name="ZoneTexte 15"/>
          <p:cNvSpPr txBox="1"/>
          <p:nvPr/>
        </p:nvSpPr>
        <p:spPr>
          <a:xfrm>
            <a:off x="1547664" y="260648"/>
            <a:ext cx="2736304" cy="369332"/>
          </a:xfrm>
          <a:prstGeom prst="rect">
            <a:avLst/>
          </a:prstGeom>
          <a:noFill/>
        </p:spPr>
        <p:txBody>
          <a:bodyPr wrap="square" rtlCol="0">
            <a:spAutoFit/>
          </a:bodyPr>
          <a:lstStyle/>
          <a:p>
            <a:r>
              <a:rPr lang="fr-FR" dirty="0" err="1" smtClean="0">
                <a:solidFill>
                  <a:schemeClr val="bg1"/>
                </a:solidFill>
              </a:rPr>
              <a:t>Accelair</a:t>
            </a:r>
            <a:endParaRPr lang="fr-FR" dirty="0">
              <a:solidFill>
                <a:schemeClr val="bg1"/>
              </a:solidFill>
            </a:endParaRPr>
          </a:p>
        </p:txBody>
      </p:sp>
    </p:spTree>
    <p:extLst>
      <p:ext uri="{BB962C8B-B14F-4D97-AF65-F5344CB8AC3E}">
        <p14:creationId xmlns:p14="http://schemas.microsoft.com/office/powerpoint/2010/main" val="3623735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DB002F"/>
              </a:buClr>
              <a:buSzPct val="105000"/>
              <a:buFont typeface="Wingdings" pitchFamily="2" charset="2"/>
              <a:buChar char="§"/>
            </a:pPr>
            <a:endParaRPr lang="fr-FR" sz="2000" kern="0" dirty="0" smtClean="0">
              <a:solidFill>
                <a:schemeClr val="tx1"/>
              </a:solidFill>
              <a:latin typeface="Calibri" panose="020F0502020204030204" pitchFamily="34" charset="0"/>
            </a:endParaRPr>
          </a:p>
        </p:txBody>
      </p:sp>
      <p:sp>
        <p:nvSpPr>
          <p:cNvPr id="8" name="Rectangle 17"/>
          <p:cNvSpPr txBox="1">
            <a:spLocks noChangeArrowheads="1"/>
          </p:cNvSpPr>
          <p:nvPr/>
        </p:nvSpPr>
        <p:spPr>
          <a:xfrm>
            <a:off x="7639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Un accompagnement renforcé</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pour </a:t>
            </a:r>
            <a:r>
              <a:rPr lang="fr-FR" sz="2000" kern="0" dirty="0">
                <a:solidFill>
                  <a:schemeClr val="tx1"/>
                </a:solidFill>
                <a:latin typeface="Calibri" panose="020F0502020204030204" pitchFamily="34" charset="0"/>
              </a:rPr>
              <a:t>l’accès et le maintien en </a:t>
            </a:r>
            <a:r>
              <a:rPr lang="fr-FR" sz="2000" kern="0" dirty="0" smtClean="0">
                <a:solidFill>
                  <a:schemeClr val="tx1"/>
                </a:solidFill>
                <a:latin typeface="Calibri" panose="020F0502020204030204" pitchFamily="34" charset="0"/>
              </a:rPr>
              <a:t>logement</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ce </a:t>
            </a:r>
            <a:r>
              <a:rPr lang="fr-FR" sz="2000" kern="0" dirty="0">
                <a:solidFill>
                  <a:schemeClr val="tx1"/>
                </a:solidFill>
                <a:latin typeface="Calibri" panose="020F0502020204030204" pitchFamily="34" charset="0"/>
              </a:rPr>
              <a:t>suivi individualisé comprend un soutien dans les démarches administratives liées à la recherche et à l’entrée en logement, une aide à la gestion de budget, un accompagnement dans les relations avec les partenaires sociaux de secteur (Maison du Rhône, CCAS…), des visites à domicile régulières, etc.</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a:solidFill>
                  <a:schemeClr val="tx1"/>
                </a:solidFill>
                <a:latin typeface="Calibri" panose="020F0502020204030204" pitchFamily="34" charset="0"/>
              </a:rPr>
              <a:t>L’accompagnement peut durer de 6 à 18 mois suivant la sortie en logement </a:t>
            </a:r>
            <a:r>
              <a:rPr lang="fr-FR" sz="2000" kern="0" dirty="0" smtClean="0">
                <a:solidFill>
                  <a:schemeClr val="tx1"/>
                </a:solidFill>
                <a:latin typeface="Calibri" panose="020F0502020204030204" pitchFamily="34" charset="0"/>
              </a:rPr>
              <a:t>autonome</a:t>
            </a:r>
            <a:endParaRPr lang="fr-FR" sz="2000" kern="0" dirty="0">
              <a:solidFill>
                <a:schemeClr val="tx1"/>
              </a:solidFill>
              <a:latin typeface="Calibri" panose="020F0502020204030204" pitchFamily="34" charset="0"/>
            </a:endParaRPr>
          </a:p>
          <a:p>
            <a:pPr marL="342900" lvl="1" indent="-342900">
              <a:lnSpc>
                <a:spcPct val="90000"/>
              </a:lnSpc>
              <a:spcBef>
                <a:spcPts val="1500"/>
              </a:spcBef>
              <a:buClr>
                <a:srgbClr val="DB002F"/>
              </a:buClr>
              <a:buSzPct val="105000"/>
              <a:buFont typeface="Wingdings" pitchFamily="2" charset="2"/>
              <a:buChar char="§"/>
            </a:pPr>
            <a:endParaRPr lang="fr-FR" sz="2000" kern="0" dirty="0">
              <a:solidFill>
                <a:schemeClr val="tx1"/>
              </a:solidFill>
              <a:latin typeface="Calibri" panose="020F0502020204030204" pitchFamily="34" charset="0"/>
            </a:endParaRPr>
          </a:p>
        </p:txBody>
      </p:sp>
      <p:sp>
        <p:nvSpPr>
          <p:cNvPr id="7" name="ZoneTexte 6"/>
          <p:cNvSpPr txBox="1"/>
          <p:nvPr/>
        </p:nvSpPr>
        <p:spPr>
          <a:xfrm>
            <a:off x="1547664" y="260648"/>
            <a:ext cx="2736304" cy="369332"/>
          </a:xfrm>
          <a:prstGeom prst="rect">
            <a:avLst/>
          </a:prstGeom>
          <a:noFill/>
        </p:spPr>
        <p:txBody>
          <a:bodyPr wrap="square" rtlCol="0">
            <a:spAutoFit/>
          </a:bodyPr>
          <a:lstStyle/>
          <a:p>
            <a:r>
              <a:rPr lang="fr-FR" dirty="0" err="1" smtClean="0">
                <a:solidFill>
                  <a:schemeClr val="bg1"/>
                </a:solidFill>
              </a:rPr>
              <a:t>Accelair</a:t>
            </a:r>
            <a:endParaRPr lang="fr-FR" dirty="0">
              <a:solidFill>
                <a:schemeClr val="bg1"/>
              </a:solidFill>
            </a:endParaRPr>
          </a:p>
        </p:txBody>
      </p:sp>
    </p:spTree>
    <p:extLst>
      <p:ext uri="{BB962C8B-B14F-4D97-AF65-F5344CB8AC3E}">
        <p14:creationId xmlns:p14="http://schemas.microsoft.com/office/powerpoint/2010/main" val="2549091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DB002F"/>
              </a:buClr>
              <a:buSzPct val="105000"/>
              <a:buFont typeface="Wingdings" pitchFamily="2" charset="2"/>
              <a:buChar char="§"/>
            </a:pPr>
            <a:endParaRPr lang="fr-FR" sz="2000" kern="0" dirty="0" smtClean="0">
              <a:solidFill>
                <a:schemeClr val="tx1"/>
              </a:solidFill>
              <a:latin typeface="Calibri" panose="020F0502020204030204" pitchFamily="34" charset="0"/>
            </a:endParaRPr>
          </a:p>
        </p:txBody>
      </p:sp>
      <p:sp>
        <p:nvSpPr>
          <p:cNvPr id="8" name="Rectangle 17"/>
          <p:cNvSpPr txBox="1">
            <a:spLocks noChangeArrowheads="1"/>
          </p:cNvSpPr>
          <p:nvPr/>
        </p:nvSpPr>
        <p:spPr>
          <a:xfrm>
            <a:off x="7639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Les difficultés les plus prégnantes</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La localisation des logements avec une forte pression sur le centre de la Métropole de Lyon</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La typologie des logements avec une forte pression sur les petites typologies en lien avec le profil des demandeurs, toujours plus composé de personnes seules</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L’évolution de la composition familiale avec le regroupement familial qui intervient souvent dans un deuxième temps et engendrant des situations de sur-occupation aggravée </a:t>
            </a:r>
          </a:p>
          <a:p>
            <a:pPr marL="800100" lvl="2" indent="-342900">
              <a:lnSpc>
                <a:spcPct val="90000"/>
              </a:lnSpc>
              <a:spcBef>
                <a:spcPts val="1500"/>
              </a:spcBef>
              <a:buClr>
                <a:srgbClr val="DB002F"/>
              </a:buClr>
              <a:buSzPct val="105000"/>
              <a:buFont typeface="Wingdings" pitchFamily="2" charset="2"/>
              <a:buChar char="§"/>
            </a:pPr>
            <a:endParaRPr lang="fr-FR" sz="2000" kern="0" dirty="0">
              <a:solidFill>
                <a:schemeClr val="tx1"/>
              </a:solidFill>
              <a:latin typeface="Calibri" panose="020F0502020204030204" pitchFamily="34" charset="0"/>
            </a:endParaRPr>
          </a:p>
          <a:p>
            <a:pPr marL="342900" lvl="1" indent="-342900">
              <a:lnSpc>
                <a:spcPct val="90000"/>
              </a:lnSpc>
              <a:spcBef>
                <a:spcPts val="1500"/>
              </a:spcBef>
              <a:buClr>
                <a:srgbClr val="DB002F"/>
              </a:buClr>
              <a:buSzPct val="105000"/>
              <a:buFont typeface="Wingdings" pitchFamily="2" charset="2"/>
              <a:buChar char="§"/>
            </a:pPr>
            <a:endParaRPr lang="fr-FR" sz="2000" kern="0" dirty="0">
              <a:solidFill>
                <a:schemeClr val="tx1"/>
              </a:solidFill>
              <a:latin typeface="Calibri" panose="020F0502020204030204" pitchFamily="34" charset="0"/>
            </a:endParaRPr>
          </a:p>
        </p:txBody>
      </p:sp>
      <p:sp>
        <p:nvSpPr>
          <p:cNvPr id="7" name="ZoneTexte 6"/>
          <p:cNvSpPr txBox="1"/>
          <p:nvPr/>
        </p:nvSpPr>
        <p:spPr>
          <a:xfrm>
            <a:off x="1718199" y="260135"/>
            <a:ext cx="2736304" cy="369332"/>
          </a:xfrm>
          <a:prstGeom prst="rect">
            <a:avLst/>
          </a:prstGeom>
          <a:noFill/>
        </p:spPr>
        <p:txBody>
          <a:bodyPr wrap="square" rtlCol="0">
            <a:spAutoFit/>
          </a:bodyPr>
          <a:lstStyle/>
          <a:p>
            <a:r>
              <a:rPr lang="fr-FR" dirty="0" err="1" smtClean="0">
                <a:solidFill>
                  <a:schemeClr val="bg1"/>
                </a:solidFill>
              </a:rPr>
              <a:t>Accelair</a:t>
            </a:r>
            <a:endParaRPr lang="fr-FR" dirty="0">
              <a:solidFill>
                <a:schemeClr val="bg1"/>
              </a:solidFill>
            </a:endParaRPr>
          </a:p>
        </p:txBody>
      </p:sp>
    </p:spTree>
    <p:extLst>
      <p:ext uri="{BB962C8B-B14F-4D97-AF65-F5344CB8AC3E}">
        <p14:creationId xmlns:p14="http://schemas.microsoft.com/office/powerpoint/2010/main" val="2160679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267744" y="4221088"/>
            <a:ext cx="6624736" cy="1362075"/>
          </a:xfrm>
        </p:spPr>
        <p:txBody>
          <a:bodyPr/>
          <a:lstStyle/>
          <a:p>
            <a:r>
              <a:rPr lang="fr-FR" dirty="0" smtClean="0">
                <a:latin typeface="+mj-lt"/>
              </a:rPr>
              <a:t>Merci pour votre attention</a:t>
            </a:r>
            <a:endParaRPr lang="fr-FR" dirty="0">
              <a:latin typeface="+mj-lt"/>
            </a:endParaRPr>
          </a:p>
        </p:txBody>
      </p:sp>
    </p:spTree>
    <p:extLst>
      <p:ext uri="{BB962C8B-B14F-4D97-AF65-F5344CB8AC3E}">
        <p14:creationId xmlns:p14="http://schemas.microsoft.com/office/powerpoint/2010/main" val="2069031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latin typeface="+mj-lt"/>
              </a:rPr>
              <a:t>Présentation </a:t>
            </a:r>
            <a:r>
              <a:rPr lang="fr-FR" dirty="0">
                <a:latin typeface="+mj-lt"/>
              </a:rPr>
              <a:t>du logement locatif social en </a:t>
            </a:r>
            <a:r>
              <a:rPr lang="fr-FR" dirty="0" smtClean="0">
                <a:latin typeface="+mj-lt"/>
              </a:rPr>
              <a:t>France</a:t>
            </a:r>
          </a:p>
          <a:p>
            <a:r>
              <a:rPr lang="fr-FR" dirty="0" smtClean="0">
                <a:latin typeface="+mj-lt"/>
              </a:rPr>
              <a:t>Présentation </a:t>
            </a:r>
            <a:r>
              <a:rPr lang="fr-FR" dirty="0">
                <a:latin typeface="+mj-lt"/>
              </a:rPr>
              <a:t>du dispositif </a:t>
            </a:r>
            <a:r>
              <a:rPr lang="fr-FR" dirty="0" err="1">
                <a:latin typeface="+mj-lt"/>
              </a:rPr>
              <a:t>Accélair</a:t>
            </a:r>
            <a:endParaRPr lang="fr-FR" dirty="0">
              <a:latin typeface="+mj-lt"/>
            </a:endParaRPr>
          </a:p>
          <a:p>
            <a:pPr marL="0" indent="0">
              <a:buNone/>
            </a:pPr>
            <a:endParaRPr lang="fr-FR" dirty="0" smtClean="0"/>
          </a:p>
        </p:txBody>
      </p:sp>
      <p:sp>
        <p:nvSpPr>
          <p:cNvPr id="2" name="Titre 1"/>
          <p:cNvSpPr>
            <a:spLocks noGrp="1"/>
          </p:cNvSpPr>
          <p:nvPr>
            <p:ph type="title"/>
          </p:nvPr>
        </p:nvSpPr>
        <p:spPr>
          <a:xfrm>
            <a:off x="0" y="1017588"/>
            <a:ext cx="8893175" cy="682625"/>
          </a:xfrm>
        </p:spPr>
        <p:txBody>
          <a:bodyPr>
            <a:normAutofit fontScale="90000"/>
          </a:bodyPr>
          <a:lstStyle/>
          <a:p>
            <a:r>
              <a:rPr lang="fr-FR" dirty="0" smtClean="0">
                <a:latin typeface="+mj-lt"/>
              </a:rPr>
              <a:t>SOMMAIRE</a:t>
            </a:r>
            <a:endParaRPr lang="fr-FR" dirty="0">
              <a:latin typeface="+mj-lt"/>
            </a:endParaRPr>
          </a:p>
        </p:txBody>
      </p:sp>
    </p:spTree>
    <p:extLst>
      <p:ext uri="{BB962C8B-B14F-4D97-AF65-F5344CB8AC3E}">
        <p14:creationId xmlns:p14="http://schemas.microsoft.com/office/powerpoint/2010/main" val="178820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smtClean="0">
                <a:latin typeface="+mj-lt"/>
              </a:rPr>
              <a:t>Présentation générale du logement social</a:t>
            </a:r>
            <a:endParaRPr lang="fr-FR" dirty="0">
              <a:latin typeface="+mj-lt"/>
            </a:endParaRPr>
          </a:p>
        </p:txBody>
      </p:sp>
    </p:spTree>
    <p:extLst>
      <p:ext uri="{BB962C8B-B14F-4D97-AF65-F5344CB8AC3E}">
        <p14:creationId xmlns:p14="http://schemas.microsoft.com/office/powerpoint/2010/main" val="4227760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4 700 000 logements locatifs sociaux en France</a:t>
            </a:r>
          </a:p>
          <a:p>
            <a:pPr marL="800100" lvl="2" indent="-342900">
              <a:lnSpc>
                <a:spcPct val="90000"/>
              </a:lnSpc>
              <a:spcBef>
                <a:spcPts val="1500"/>
              </a:spcBef>
              <a:buClr>
                <a:srgbClr val="B3C900"/>
              </a:buClr>
              <a:buSzPct val="105000"/>
              <a:buFont typeface="Calibri" panose="020F0502020204030204" pitchFamily="34" charset="0"/>
              <a:buChar char="•"/>
            </a:pPr>
            <a:r>
              <a:rPr lang="fr-FR" sz="2000" kern="0" dirty="0" smtClean="0">
                <a:solidFill>
                  <a:schemeClr val="tx1"/>
                </a:solidFill>
                <a:latin typeface="Calibri" panose="020F0502020204030204" pitchFamily="34" charset="0"/>
              </a:rPr>
              <a:t>165 000 logements locatifs sociaux dans le Rhône</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75 000 demandeurs sur le territoire et environ 5 demandeurs pour 1 logement libéré </a:t>
            </a:r>
          </a:p>
          <a:p>
            <a:pPr marL="1257300" lvl="3" indent="-342900">
              <a:lnSpc>
                <a:spcPct val="90000"/>
              </a:lnSpc>
              <a:spcBef>
                <a:spcPts val="1500"/>
              </a:spcBef>
              <a:buClr>
                <a:srgbClr val="DB002F"/>
              </a:buClr>
              <a:buSzPct val="105000"/>
              <a:buFont typeface="Wingdings" pitchFamily="2" charset="2"/>
              <a:buChar char="§"/>
            </a:pPr>
            <a:endParaRPr lang="fr-FR" sz="2000" kern="0" dirty="0" smtClean="0">
              <a:solidFill>
                <a:schemeClr val="tx1"/>
              </a:solidFill>
              <a:latin typeface="Calibri" panose="020F0502020204030204" pitchFamily="34" charset="0"/>
            </a:endParaRPr>
          </a:p>
          <a:p>
            <a:pPr marL="0" lvl="1">
              <a:lnSpc>
                <a:spcPct val="90000"/>
              </a:lnSpc>
              <a:spcBef>
                <a:spcPts val="1500"/>
              </a:spcBef>
              <a:buClr>
                <a:srgbClr val="DB002F"/>
              </a:buClr>
              <a:buSzPct val="105000"/>
            </a:pPr>
            <a:endParaRPr lang="fr-FR" sz="1800" b="0" i="1" kern="0" dirty="0">
              <a:solidFill>
                <a:schemeClr val="tx1"/>
              </a:solidFill>
              <a:latin typeface="Calibri" panose="020F050202020403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650"/>
          <a:stretch/>
        </p:blipFill>
        <p:spPr bwMode="auto">
          <a:xfrm>
            <a:off x="3563888" y="2420888"/>
            <a:ext cx="4032448" cy="406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547664" y="260648"/>
            <a:ext cx="2736304" cy="369332"/>
          </a:xfrm>
          <a:prstGeom prst="rect">
            <a:avLst/>
          </a:prstGeom>
          <a:noFill/>
        </p:spPr>
        <p:txBody>
          <a:bodyPr wrap="square" rtlCol="0">
            <a:spAutoFit/>
          </a:bodyPr>
          <a:lstStyle/>
          <a:p>
            <a:r>
              <a:rPr lang="fr-FR" dirty="0" smtClean="0">
                <a:solidFill>
                  <a:schemeClr val="bg1"/>
                </a:solidFill>
              </a:rPr>
              <a:t>Présentation Générale</a:t>
            </a:r>
            <a:endParaRPr lang="fr-FR" dirty="0">
              <a:solidFill>
                <a:schemeClr val="bg1"/>
              </a:solidFill>
            </a:endParaRPr>
          </a:p>
        </p:txBody>
      </p:sp>
    </p:spTree>
    <p:extLst>
      <p:ext uri="{BB962C8B-B14F-4D97-AF65-F5344CB8AC3E}">
        <p14:creationId xmlns:p14="http://schemas.microsoft.com/office/powerpoint/2010/main" val="3079449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Les bailleurs sont propriétaires et gèrent le parc de logements</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29 bailleurs sur le territoire du Rhône</a:t>
            </a:r>
          </a:p>
          <a:p>
            <a:pPr marL="800100" lvl="2" indent="-342900">
              <a:lnSpc>
                <a:spcPct val="90000"/>
              </a:lnSpc>
              <a:spcBef>
                <a:spcPts val="1500"/>
              </a:spcBef>
              <a:buClr>
                <a:srgbClr val="B3C900"/>
              </a:buClr>
              <a:buSzPct val="105000"/>
              <a:buFont typeface="Wingdings" pitchFamily="2" charset="2"/>
              <a:buChar char="§"/>
            </a:pPr>
            <a:endParaRPr lang="fr-FR" sz="2000" kern="0" dirty="0" smtClean="0">
              <a:solidFill>
                <a:schemeClr val="tx1"/>
              </a:solidFill>
              <a:latin typeface="Calibri" panose="020F0502020204030204" pitchFamily="34" charset="0"/>
            </a:endParaRPr>
          </a:p>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4 réservataires qui financent les logements et qui ont des droits de réservation, c’est-à-dire le droit de positionner des ménages</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L’Etat (25% + 5%)</a:t>
            </a:r>
          </a:p>
          <a:p>
            <a:pPr marL="808037" lvl="3">
              <a:lnSpc>
                <a:spcPct val="90000"/>
              </a:lnSpc>
              <a:spcBef>
                <a:spcPts val="1500"/>
              </a:spcBef>
              <a:buClr>
                <a:srgbClr val="B3C900"/>
              </a:buClr>
              <a:buSzPct val="105000"/>
            </a:pPr>
            <a:r>
              <a:rPr lang="fr-FR" sz="1600" b="0" kern="0" dirty="0">
                <a:solidFill>
                  <a:schemeClr val="tx1"/>
                </a:solidFill>
                <a:latin typeface="Calibri" panose="020F0502020204030204" pitchFamily="34" charset="0"/>
              </a:rPr>
              <a:t>(pour des publics spécifiques </a:t>
            </a:r>
            <a:endParaRPr lang="fr-FR" sz="1600" b="0" kern="0" dirty="0" smtClean="0">
              <a:solidFill>
                <a:schemeClr val="tx1"/>
              </a:solidFill>
              <a:latin typeface="Calibri" panose="020F0502020204030204" pitchFamily="34" charset="0"/>
            </a:endParaRPr>
          </a:p>
          <a:p>
            <a:pPr marL="808037" lvl="3">
              <a:lnSpc>
                <a:spcPct val="90000"/>
              </a:lnSpc>
              <a:spcBef>
                <a:spcPts val="0"/>
              </a:spcBef>
              <a:buClr>
                <a:srgbClr val="B3C900"/>
              </a:buClr>
              <a:buSzPct val="105000"/>
            </a:pPr>
            <a:r>
              <a:rPr lang="fr-FR" sz="1600" b="0" kern="0" dirty="0" smtClean="0">
                <a:solidFill>
                  <a:schemeClr val="tx1"/>
                </a:solidFill>
                <a:latin typeface="Calibri" panose="020F0502020204030204" pitchFamily="34" charset="0"/>
              </a:rPr>
              <a:t>et </a:t>
            </a:r>
            <a:r>
              <a:rPr lang="fr-FR" sz="1600" b="0" kern="0" dirty="0">
                <a:solidFill>
                  <a:schemeClr val="tx1"/>
                </a:solidFill>
                <a:latin typeface="Calibri" panose="020F0502020204030204" pitchFamily="34" charset="0"/>
              </a:rPr>
              <a:t>leurs agents)</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a:solidFill>
                  <a:schemeClr val="tx1"/>
                </a:solidFill>
                <a:latin typeface="Calibri" panose="020F0502020204030204" pitchFamily="34" charset="0"/>
              </a:rPr>
              <a:t>Action Logement Services</a:t>
            </a:r>
          </a:p>
          <a:p>
            <a:pPr marL="914400" lvl="3" indent="-106363">
              <a:lnSpc>
                <a:spcPct val="90000"/>
              </a:lnSpc>
              <a:spcBef>
                <a:spcPts val="1500"/>
              </a:spcBef>
              <a:buClr>
                <a:srgbClr val="B3C900"/>
              </a:buClr>
              <a:buSzPct val="105000"/>
            </a:pPr>
            <a:r>
              <a:rPr lang="fr-FR" sz="1600" b="0" kern="0" dirty="0">
                <a:solidFill>
                  <a:schemeClr val="tx1"/>
                </a:solidFill>
                <a:latin typeface="Calibri" panose="020F0502020204030204" pitchFamily="34" charset="0"/>
              </a:rPr>
              <a:t>(pour les salariés)</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Les collectivités territoriales </a:t>
            </a:r>
          </a:p>
          <a:p>
            <a:pPr marL="914400" lvl="3" indent="-106363">
              <a:lnSpc>
                <a:spcPct val="90000"/>
              </a:lnSpc>
              <a:spcBef>
                <a:spcPts val="1500"/>
              </a:spcBef>
              <a:buClr>
                <a:srgbClr val="B3C900"/>
              </a:buClr>
              <a:buSzPct val="105000"/>
            </a:pPr>
            <a:r>
              <a:rPr lang="fr-FR" sz="1600" b="0" kern="0" dirty="0" smtClean="0">
                <a:solidFill>
                  <a:schemeClr val="tx1"/>
                </a:solidFill>
                <a:latin typeface="Calibri" panose="020F0502020204030204" pitchFamily="34" charset="0"/>
              </a:rPr>
              <a:t>(Département, EPCI, communes,…)</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a:solidFill>
                  <a:schemeClr val="tx1"/>
                </a:solidFill>
                <a:latin typeface="Calibri" panose="020F0502020204030204" pitchFamily="34" charset="0"/>
              </a:rPr>
              <a:t>Les bailleurs</a:t>
            </a:r>
          </a:p>
          <a:p>
            <a:pPr marL="800100" lvl="2" indent="-342900">
              <a:lnSpc>
                <a:spcPct val="90000"/>
              </a:lnSpc>
              <a:spcBef>
                <a:spcPts val="1500"/>
              </a:spcBef>
              <a:buClr>
                <a:srgbClr val="DB002F"/>
              </a:buClr>
              <a:buSzPct val="105000"/>
              <a:buFont typeface="Wingdings" pitchFamily="2" charset="2"/>
              <a:buChar char="§"/>
            </a:pPr>
            <a:endParaRPr lang="fr-FR" sz="2000" kern="0" dirty="0" smtClean="0">
              <a:solidFill>
                <a:schemeClr val="tx1"/>
              </a:solidFill>
              <a:latin typeface="Calibri" panose="020F0502020204030204" pitchFamily="34" charset="0"/>
            </a:endParaRPr>
          </a:p>
          <a:p>
            <a:pPr marL="1257300" lvl="3" indent="-342900">
              <a:lnSpc>
                <a:spcPct val="90000"/>
              </a:lnSpc>
              <a:spcBef>
                <a:spcPts val="1500"/>
              </a:spcBef>
              <a:buClr>
                <a:srgbClr val="DB002F"/>
              </a:buClr>
              <a:buSzPct val="105000"/>
              <a:buFont typeface="Wingdings" pitchFamily="2" charset="2"/>
              <a:buChar char="§"/>
            </a:pPr>
            <a:endParaRPr lang="fr-FR" sz="2000" kern="0" dirty="0" smtClean="0">
              <a:solidFill>
                <a:schemeClr val="tx1"/>
              </a:solidFill>
              <a:latin typeface="Calibri" panose="020F0502020204030204" pitchFamily="34" charset="0"/>
            </a:endParaRPr>
          </a:p>
          <a:p>
            <a:pPr marL="342900" lvl="1" indent="-342900">
              <a:lnSpc>
                <a:spcPct val="90000"/>
              </a:lnSpc>
              <a:spcBef>
                <a:spcPts val="1500"/>
              </a:spcBef>
              <a:buClr>
                <a:srgbClr val="DB002F"/>
              </a:buClr>
              <a:buSzPct val="105000"/>
              <a:buFont typeface="Wingdings" pitchFamily="2" charset="2"/>
              <a:buChar char="§"/>
            </a:pPr>
            <a:endParaRPr lang="fr-FR" sz="1800" b="0" i="1" kern="0" dirty="0">
              <a:solidFill>
                <a:schemeClr val="tx1"/>
              </a:solidFill>
              <a:latin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1169" y="3212976"/>
            <a:ext cx="4230489" cy="318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547664" y="260648"/>
            <a:ext cx="2736304" cy="369332"/>
          </a:xfrm>
          <a:prstGeom prst="rect">
            <a:avLst/>
          </a:prstGeom>
          <a:noFill/>
        </p:spPr>
        <p:txBody>
          <a:bodyPr wrap="square" rtlCol="0">
            <a:spAutoFit/>
          </a:bodyPr>
          <a:lstStyle/>
          <a:p>
            <a:r>
              <a:rPr lang="fr-FR" dirty="0" smtClean="0">
                <a:solidFill>
                  <a:schemeClr val="bg1"/>
                </a:solidFill>
              </a:rPr>
              <a:t>Présentation Générale</a:t>
            </a:r>
            <a:endParaRPr lang="fr-FR" dirty="0">
              <a:solidFill>
                <a:schemeClr val="bg1"/>
              </a:solidFill>
            </a:endParaRPr>
          </a:p>
        </p:txBody>
      </p:sp>
    </p:spTree>
    <p:extLst>
      <p:ext uri="{BB962C8B-B14F-4D97-AF65-F5344CB8AC3E}">
        <p14:creationId xmlns:p14="http://schemas.microsoft.com/office/powerpoint/2010/main" val="2985378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47664" y="260648"/>
            <a:ext cx="2736304" cy="369332"/>
          </a:xfrm>
          <a:prstGeom prst="rect">
            <a:avLst/>
          </a:prstGeom>
          <a:noFill/>
        </p:spPr>
        <p:txBody>
          <a:bodyPr wrap="square" rtlCol="0">
            <a:spAutoFit/>
          </a:bodyPr>
          <a:lstStyle/>
          <a:p>
            <a:r>
              <a:rPr lang="fr-FR" dirty="0" smtClean="0">
                <a:solidFill>
                  <a:schemeClr val="bg1"/>
                </a:solidFill>
              </a:rPr>
              <a:t>Présentation Générale</a:t>
            </a:r>
            <a:endParaRPr lang="fr-FR" dirty="0">
              <a:solidFill>
                <a:schemeClr val="bg1"/>
              </a:solidFill>
            </a:endParaRPr>
          </a:p>
        </p:txBody>
      </p:sp>
      <p:sp>
        <p:nvSpPr>
          <p:cNvPr id="7" name="Shape 258"/>
          <p:cNvSpPr txBox="1">
            <a:spLocks/>
          </p:cNvSpPr>
          <p:nvPr/>
        </p:nvSpPr>
        <p:spPr>
          <a:xfrm>
            <a:off x="827584" y="1519337"/>
            <a:ext cx="7416824" cy="5078016"/>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Clr>
                <a:schemeClr val="accent3"/>
              </a:buClr>
              <a:buFont typeface="Wingdings" panose="05000000000000000000" pitchFamily="2" charset="2"/>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Clr>
                <a:srgbClr val="B3C900"/>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Clr>
                <a:schemeClr val="accent3">
                  <a:lumMod val="60000"/>
                  <a:lumOff val="40000"/>
                </a:schemeClr>
              </a:buClr>
              <a:buFont typeface="Wingdings" panose="05000000000000000000" pitchFamily="2" charset="2"/>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Clr>
                <a:schemeClr val="accent3">
                  <a:lumMod val="60000"/>
                  <a:lumOff val="40000"/>
                </a:schemeClr>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400"/>
              </a:spcBef>
              <a:defRPr sz="1800"/>
            </a:pPr>
            <a:r>
              <a:rPr lang="fr-FR" sz="2000" b="1" dirty="0" smtClean="0">
                <a:latin typeface="+mj-lt"/>
              </a:rPr>
              <a:t>Premier bailleur sur Lyon Intra Muros</a:t>
            </a:r>
          </a:p>
          <a:p>
            <a:pPr>
              <a:lnSpc>
                <a:spcPct val="120000"/>
              </a:lnSpc>
              <a:spcBef>
                <a:spcPts val="400"/>
              </a:spcBef>
              <a:defRPr sz="1800"/>
            </a:pPr>
            <a:r>
              <a:rPr lang="fr-FR" sz="2000" dirty="0" smtClean="0">
                <a:latin typeface="+mj-lt"/>
              </a:rPr>
              <a:t>Territoire : Métropole de Lyon</a:t>
            </a:r>
          </a:p>
          <a:p>
            <a:pPr marL="0" indent="0">
              <a:lnSpc>
                <a:spcPct val="120000"/>
              </a:lnSpc>
              <a:spcBef>
                <a:spcPts val="400"/>
              </a:spcBef>
              <a:buNone/>
              <a:defRPr sz="1800"/>
            </a:pPr>
            <a:endParaRPr lang="fr-FR" sz="2000" dirty="0" smtClean="0">
              <a:latin typeface="+mj-lt"/>
            </a:endParaRPr>
          </a:p>
          <a:p>
            <a:pPr>
              <a:lnSpc>
                <a:spcPct val="120000"/>
              </a:lnSpc>
              <a:spcBef>
                <a:spcPts val="400"/>
              </a:spcBef>
              <a:defRPr sz="1800"/>
            </a:pPr>
            <a:r>
              <a:rPr lang="fr-FR" sz="2000" b="1" dirty="0" smtClean="0">
                <a:latin typeface="+mj-lt"/>
              </a:rPr>
              <a:t>26 000 logements locatifs dont 85% sur Lyon</a:t>
            </a:r>
          </a:p>
          <a:p>
            <a:pPr>
              <a:lnSpc>
                <a:spcPct val="120000"/>
              </a:lnSpc>
              <a:spcBef>
                <a:spcPts val="400"/>
              </a:spcBef>
              <a:defRPr sz="1800"/>
            </a:pPr>
            <a:r>
              <a:rPr lang="fr-FR" sz="2000" dirty="0" smtClean="0">
                <a:latin typeface="+mj-lt"/>
              </a:rPr>
              <a:t>44% des logements en Quartier Politique de la Ville</a:t>
            </a:r>
          </a:p>
          <a:p>
            <a:pPr>
              <a:lnSpc>
                <a:spcPct val="120000"/>
              </a:lnSpc>
              <a:spcBef>
                <a:spcPts val="400"/>
              </a:spcBef>
              <a:defRPr sz="1800"/>
            </a:pPr>
            <a:r>
              <a:rPr lang="fr-FR" sz="2000" dirty="0" smtClean="0">
                <a:latin typeface="+mj-lt"/>
              </a:rPr>
              <a:t>500 commerces et services</a:t>
            </a:r>
          </a:p>
          <a:p>
            <a:pPr>
              <a:lnSpc>
                <a:spcPct val="120000"/>
              </a:lnSpc>
              <a:spcBef>
                <a:spcPts val="400"/>
              </a:spcBef>
              <a:defRPr sz="1800"/>
            </a:pPr>
            <a:r>
              <a:rPr lang="fr-FR" sz="2000" dirty="0" smtClean="0">
                <a:latin typeface="+mj-lt"/>
              </a:rPr>
              <a:t>Près de 1800 logements attribués par an</a:t>
            </a:r>
          </a:p>
          <a:p>
            <a:pPr>
              <a:lnSpc>
                <a:spcPct val="120000"/>
              </a:lnSpc>
              <a:spcBef>
                <a:spcPts val="400"/>
              </a:spcBef>
              <a:defRPr sz="1800"/>
            </a:pPr>
            <a:endParaRPr lang="fr-FR" sz="2000" dirty="0" smtClean="0">
              <a:latin typeface="+mj-lt"/>
            </a:endParaRPr>
          </a:p>
          <a:p>
            <a:pPr>
              <a:lnSpc>
                <a:spcPct val="120000"/>
              </a:lnSpc>
              <a:spcBef>
                <a:spcPts val="400"/>
              </a:spcBef>
              <a:defRPr sz="1800"/>
            </a:pPr>
            <a:r>
              <a:rPr lang="fr-FR" sz="2000" b="1" dirty="0" smtClean="0">
                <a:latin typeface="+mj-lt"/>
              </a:rPr>
              <a:t>6 agences territoriales</a:t>
            </a:r>
            <a:endParaRPr lang="fr-FR" sz="2000" dirty="0" smtClean="0">
              <a:latin typeface="+mj-lt"/>
            </a:endParaRPr>
          </a:p>
          <a:p>
            <a:pPr>
              <a:lnSpc>
                <a:spcPct val="120000"/>
              </a:lnSpc>
              <a:spcBef>
                <a:spcPts val="400"/>
              </a:spcBef>
              <a:defRPr sz="1800"/>
            </a:pPr>
            <a:r>
              <a:rPr lang="fr-FR" sz="2000" dirty="0" smtClean="0">
                <a:latin typeface="+mj-lt"/>
              </a:rPr>
              <a:t>600 salariés ( dont 550 de droit privé) </a:t>
            </a:r>
          </a:p>
          <a:p>
            <a:pPr>
              <a:lnSpc>
                <a:spcPct val="120000"/>
              </a:lnSpc>
              <a:spcBef>
                <a:spcPts val="400"/>
              </a:spcBef>
              <a:defRPr sz="1800"/>
            </a:pPr>
            <a:endParaRPr lang="fr-FR" sz="2000" dirty="0" smtClean="0">
              <a:latin typeface="+mj-lt"/>
            </a:endParaRPr>
          </a:p>
          <a:p>
            <a:pPr>
              <a:lnSpc>
                <a:spcPct val="120000"/>
              </a:lnSpc>
              <a:spcBef>
                <a:spcPts val="400"/>
              </a:spcBef>
              <a:defRPr sz="1800"/>
            </a:pPr>
            <a:r>
              <a:rPr lang="fr-FR" sz="2000" dirty="0" smtClean="0">
                <a:latin typeface="+mj-lt"/>
              </a:rPr>
              <a:t>Production de 500 logements par an</a:t>
            </a:r>
          </a:p>
        </p:txBody>
      </p:sp>
      <p:sp>
        <p:nvSpPr>
          <p:cNvPr id="8" name="Titre 1"/>
          <p:cNvSpPr txBox="1">
            <a:spLocks/>
          </p:cNvSpPr>
          <p:nvPr/>
        </p:nvSpPr>
        <p:spPr>
          <a:xfrm>
            <a:off x="-24831" y="836712"/>
            <a:ext cx="8893175" cy="682625"/>
          </a:xfrm>
          <a:prstGeom prst="rect">
            <a:avLst/>
          </a:prstGeom>
        </p:spPr>
        <p:txBody>
          <a:bodyPr>
            <a:normAutofit fontScale="97500" lnSpcReduction="10000"/>
          </a:bodyPr>
          <a:lstStyle>
            <a:lvl1pPr algn="ctr" defTabSz="914400" rtl="0" eaLnBrk="1" latinLnBrk="0" hangingPunct="1">
              <a:spcBef>
                <a:spcPct val="0"/>
              </a:spcBef>
              <a:buNone/>
              <a:defRPr sz="4000" b="1" kern="1200">
                <a:solidFill>
                  <a:srgbClr val="B3C900"/>
                </a:solidFill>
                <a:latin typeface="Trebuchet MS" panose="020B0603020202020204" pitchFamily="34" charset="0"/>
                <a:ea typeface="+mj-ea"/>
                <a:cs typeface="+mj-cs"/>
              </a:defRPr>
            </a:lvl1pPr>
          </a:lstStyle>
          <a:p>
            <a:r>
              <a:rPr lang="fr-FR" dirty="0" err="1" smtClean="0">
                <a:latin typeface="+mj-lt"/>
              </a:rPr>
              <a:t>GrandLyon</a:t>
            </a:r>
            <a:r>
              <a:rPr lang="fr-FR" dirty="0" smtClean="0">
                <a:latin typeface="+mj-lt"/>
              </a:rPr>
              <a:t> Habitat</a:t>
            </a:r>
            <a:endParaRPr lang="fr-FR" dirty="0">
              <a:latin typeface="+mj-lt"/>
            </a:endParaRPr>
          </a:p>
        </p:txBody>
      </p:sp>
    </p:spTree>
    <p:extLst>
      <p:ext uri="{BB962C8B-B14F-4D97-AF65-F5344CB8AC3E}">
        <p14:creationId xmlns:p14="http://schemas.microsoft.com/office/powerpoint/2010/main" val="1518276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Une </a:t>
            </a:r>
            <a:r>
              <a:rPr lang="fr-FR" sz="2000" kern="0" dirty="0">
                <a:solidFill>
                  <a:schemeClr val="tx1"/>
                </a:solidFill>
                <a:latin typeface="Calibri" panose="020F0502020204030204" pitchFamily="34" charset="0"/>
              </a:rPr>
              <a:t>seule condition </a:t>
            </a:r>
            <a:r>
              <a:rPr lang="fr-FR" sz="2000" kern="0" dirty="0" smtClean="0">
                <a:solidFill>
                  <a:schemeClr val="tx1"/>
                </a:solidFill>
                <a:latin typeface="Calibri" panose="020F0502020204030204" pitchFamily="34" charset="0"/>
              </a:rPr>
              <a:t>pour demander un logement social </a:t>
            </a:r>
            <a:r>
              <a:rPr lang="fr-FR" sz="2000" kern="0" dirty="0">
                <a:solidFill>
                  <a:schemeClr val="tx1"/>
                </a:solidFill>
                <a:latin typeface="Calibri" panose="020F0502020204030204" pitchFamily="34" charset="0"/>
              </a:rPr>
              <a:t>: </a:t>
            </a:r>
            <a:endParaRPr lang="fr-FR" sz="2000" kern="0" dirty="0" smtClean="0">
              <a:solidFill>
                <a:schemeClr val="tx1"/>
              </a:solidFill>
              <a:latin typeface="Calibri" panose="020F0502020204030204" pitchFamily="34" charset="0"/>
            </a:endParaRP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Être </a:t>
            </a:r>
            <a:r>
              <a:rPr lang="fr-FR" sz="2000" kern="0" dirty="0">
                <a:solidFill>
                  <a:schemeClr val="tx1"/>
                </a:solidFill>
                <a:latin typeface="Calibri" panose="020F0502020204030204" pitchFamily="34" charset="0"/>
              </a:rPr>
              <a:t>de nationalité française </a:t>
            </a:r>
            <a:r>
              <a:rPr lang="fr-FR" sz="2000" kern="0" dirty="0" smtClean="0">
                <a:solidFill>
                  <a:schemeClr val="tx1"/>
                </a:solidFill>
                <a:latin typeface="Calibri" panose="020F0502020204030204" pitchFamily="34" charset="0"/>
              </a:rPr>
              <a:t> </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Être en </a:t>
            </a:r>
            <a:r>
              <a:rPr lang="fr-FR" sz="2000" kern="0" dirty="0">
                <a:solidFill>
                  <a:schemeClr val="tx1"/>
                </a:solidFill>
                <a:latin typeface="Calibri" panose="020F0502020204030204" pitchFamily="34" charset="0"/>
              </a:rPr>
              <a:t>situation régulière sur le territoire </a:t>
            </a:r>
            <a:r>
              <a:rPr lang="fr-FR" sz="2000" kern="0" dirty="0" smtClean="0">
                <a:solidFill>
                  <a:schemeClr val="tx1"/>
                </a:solidFill>
                <a:latin typeface="Calibri" panose="020F0502020204030204" pitchFamily="34" charset="0"/>
              </a:rPr>
              <a:t>français</a:t>
            </a:r>
            <a:r>
              <a:rPr lang="fr-FR" sz="2000" kern="0" dirty="0">
                <a:solidFill>
                  <a:schemeClr val="tx1"/>
                </a:solidFill>
                <a:latin typeface="Calibri" panose="020F0502020204030204" pitchFamily="34" charset="0"/>
              </a:rPr>
              <a:t> </a:t>
            </a:r>
            <a:r>
              <a:rPr lang="fr-FR" sz="2000" b="0" kern="0" dirty="0" smtClean="0">
                <a:solidFill>
                  <a:schemeClr val="tx1"/>
                </a:solidFill>
                <a:latin typeface="Calibri" panose="020F0502020204030204" pitchFamily="34" charset="0"/>
              </a:rPr>
              <a:t>: cartes </a:t>
            </a:r>
            <a:r>
              <a:rPr lang="fr-FR" sz="2000" b="0" kern="0" dirty="0">
                <a:solidFill>
                  <a:schemeClr val="tx1"/>
                </a:solidFill>
                <a:latin typeface="Calibri" panose="020F0502020204030204" pitchFamily="34" charset="0"/>
              </a:rPr>
              <a:t>de résident, de séjour temporaire, de résident privilégié, de séjour de ressortissant de l'Union européenne, étranger admis au séjour au titre du droit </a:t>
            </a:r>
            <a:r>
              <a:rPr lang="fr-FR" sz="2000" b="0" kern="0" dirty="0" smtClean="0">
                <a:solidFill>
                  <a:schemeClr val="tx1"/>
                </a:solidFill>
                <a:latin typeface="Calibri" panose="020F0502020204030204" pitchFamily="34" charset="0"/>
              </a:rPr>
              <a:t>d'asile,...</a:t>
            </a:r>
          </a:p>
          <a:p>
            <a:pPr marL="800100" lvl="2" indent="-342900">
              <a:lnSpc>
                <a:spcPct val="90000"/>
              </a:lnSpc>
              <a:spcBef>
                <a:spcPts val="1500"/>
              </a:spcBef>
              <a:buClr>
                <a:srgbClr val="B3C900"/>
              </a:buClr>
              <a:buSzPct val="105000"/>
              <a:buFont typeface="Arial" panose="020B0604020202020204" pitchFamily="34" charset="0"/>
              <a:buChar char="•"/>
            </a:pPr>
            <a:endParaRPr lang="fr-FR" sz="1050" b="0" i="1" kern="0" dirty="0">
              <a:solidFill>
                <a:schemeClr val="tx1"/>
              </a:solidFill>
              <a:latin typeface="Calibri" panose="020F0502020204030204" pitchFamily="34" charset="0"/>
            </a:endParaRPr>
          </a:p>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Mais des conditions de ressource qui conditionnent l’accès aux logements</a:t>
            </a:r>
            <a:endParaRPr lang="fr-FR" sz="2000" kern="0" dirty="0">
              <a:solidFill>
                <a:schemeClr val="tx1"/>
              </a:solidFill>
              <a:latin typeface="Calibri" panose="020F0502020204030204" pitchFamily="34" charset="0"/>
            </a:endParaRPr>
          </a:p>
          <a:p>
            <a:pPr marL="800100" lvl="2" indent="-342900">
              <a:lnSpc>
                <a:spcPct val="90000"/>
              </a:lnSpc>
              <a:spcBef>
                <a:spcPts val="1500"/>
              </a:spcBef>
              <a:buClr>
                <a:srgbClr val="DB002F"/>
              </a:buClr>
              <a:buSzPct val="105000"/>
              <a:buFont typeface="Arial" panose="020B0604020202020204" pitchFamily="34" charset="0"/>
              <a:buChar char="•"/>
            </a:pPr>
            <a:endParaRPr lang="fr-FR" sz="1800" b="0" i="1" kern="0" dirty="0">
              <a:solidFill>
                <a:schemeClr val="tx1"/>
              </a:solidFill>
              <a:latin typeface="Calibri" panose="020F050202020403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629"/>
          <a:stretch/>
        </p:blipFill>
        <p:spPr bwMode="auto">
          <a:xfrm>
            <a:off x="831912" y="4320480"/>
            <a:ext cx="7696200"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547664" y="260648"/>
            <a:ext cx="2736304" cy="369332"/>
          </a:xfrm>
          <a:prstGeom prst="rect">
            <a:avLst/>
          </a:prstGeom>
          <a:noFill/>
        </p:spPr>
        <p:txBody>
          <a:bodyPr wrap="square" rtlCol="0">
            <a:spAutoFit/>
          </a:bodyPr>
          <a:lstStyle/>
          <a:p>
            <a:r>
              <a:rPr lang="fr-FR" dirty="0" smtClean="0">
                <a:solidFill>
                  <a:schemeClr val="bg1"/>
                </a:solidFill>
              </a:rPr>
              <a:t>Présentation Générale</a:t>
            </a:r>
            <a:endParaRPr lang="fr-FR" dirty="0">
              <a:solidFill>
                <a:schemeClr val="bg1"/>
              </a:solidFill>
            </a:endParaRPr>
          </a:p>
        </p:txBody>
      </p:sp>
    </p:spTree>
    <p:extLst>
      <p:ext uri="{BB962C8B-B14F-4D97-AF65-F5344CB8AC3E}">
        <p14:creationId xmlns:p14="http://schemas.microsoft.com/office/powerpoint/2010/main" val="2768858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Pour faire une demande logement social, un formulaire unique à remplir qui permettra de délivrer le Numéro Unique de la Demande, aujourd’hui encore différent dans chaque département</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Uniquement la carte d’identité à produire </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Mais idéalement aussi les autres pièces, surtout les revenus</a:t>
            </a:r>
          </a:p>
          <a:p>
            <a:pPr marL="800100" lvl="2" indent="-342900">
              <a:lnSpc>
                <a:spcPct val="90000"/>
              </a:lnSpc>
              <a:spcBef>
                <a:spcPts val="1500"/>
              </a:spcBef>
              <a:buClr>
                <a:srgbClr val="DB002F"/>
              </a:buClr>
              <a:buSzPct val="105000"/>
              <a:buFont typeface="Arial" panose="020B0604020202020204" pitchFamily="34" charset="0"/>
              <a:buChar char="•"/>
            </a:pPr>
            <a:endParaRPr lang="fr-FR" sz="2000" b="0" i="1" kern="0" dirty="0">
              <a:solidFill>
                <a:schemeClr val="tx1"/>
              </a:solidFill>
              <a:latin typeface="Calibri" panose="020F0502020204030204" pitchFamily="34" charset="0"/>
            </a:endParaRPr>
          </a:p>
          <a:p>
            <a:pPr marL="800100" lvl="2" indent="-342900">
              <a:lnSpc>
                <a:spcPct val="90000"/>
              </a:lnSpc>
              <a:spcBef>
                <a:spcPts val="1500"/>
              </a:spcBef>
              <a:buClr>
                <a:srgbClr val="DB002F"/>
              </a:buClr>
              <a:buSzPct val="105000"/>
              <a:buFont typeface="Arial" panose="020B0604020202020204" pitchFamily="34" charset="0"/>
              <a:buChar char="•"/>
            </a:pPr>
            <a:endParaRPr lang="fr-FR" sz="1800" b="0" i="1" kern="0" dirty="0">
              <a:solidFill>
                <a:schemeClr val="tx1"/>
              </a:solidFill>
              <a:latin typeface="Calibri" panose="020F050202020403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08"/>
          <a:stretch/>
        </p:blipFill>
        <p:spPr bwMode="auto">
          <a:xfrm>
            <a:off x="1064040" y="3140968"/>
            <a:ext cx="7200900" cy="332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547664" y="260648"/>
            <a:ext cx="2736304" cy="369332"/>
          </a:xfrm>
          <a:prstGeom prst="rect">
            <a:avLst/>
          </a:prstGeom>
          <a:noFill/>
        </p:spPr>
        <p:txBody>
          <a:bodyPr wrap="square" rtlCol="0">
            <a:spAutoFit/>
          </a:bodyPr>
          <a:lstStyle/>
          <a:p>
            <a:r>
              <a:rPr lang="fr-FR" dirty="0" smtClean="0">
                <a:solidFill>
                  <a:schemeClr val="bg1"/>
                </a:solidFill>
              </a:rPr>
              <a:t>Présentation Générale</a:t>
            </a:r>
            <a:endParaRPr lang="fr-FR" dirty="0">
              <a:solidFill>
                <a:schemeClr val="bg1"/>
              </a:solidFill>
            </a:endParaRPr>
          </a:p>
        </p:txBody>
      </p:sp>
    </p:spTree>
    <p:extLst>
      <p:ext uri="{BB962C8B-B14F-4D97-AF65-F5344CB8AC3E}">
        <p14:creationId xmlns:p14="http://schemas.microsoft.com/office/powerpoint/2010/main" val="89293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a:xfrm>
            <a:off x="611560" y="1556792"/>
            <a:ext cx="7704856" cy="5544616"/>
          </a:xfrm>
          <a:prstGeom prst="rect">
            <a:avLst/>
          </a:prstGeom>
        </p:spPr>
        <p:txBody>
          <a:bodyPr/>
          <a:lstStyle>
            <a:lvl1pPr marL="342900" indent="-342900" algn="l" rtl="0" fontAlgn="base">
              <a:lnSpc>
                <a:spcPct val="90000"/>
              </a:lnSpc>
              <a:spcBef>
                <a:spcPct val="75000"/>
              </a:spcBef>
              <a:spcAft>
                <a:spcPct val="0"/>
              </a:spcAft>
              <a:buClr>
                <a:srgbClr val="DB002F"/>
              </a:buClr>
              <a:buSzPct val="135000"/>
              <a:buFont typeface="Wingdings" pitchFamily="2" charset="2"/>
              <a:buChar char="§"/>
              <a:defRPr sz="2000" b="1">
                <a:solidFill>
                  <a:schemeClr val="tx1"/>
                </a:solidFill>
                <a:latin typeface="Calibri" panose="020F0502020204030204" pitchFamily="34" charset="0"/>
                <a:ea typeface="+mn-ea"/>
                <a:cs typeface="+mn-cs"/>
              </a:defRPr>
            </a:lvl1pPr>
            <a:lvl2pPr marL="742950" indent="-285750" algn="l" rtl="0" fontAlgn="base">
              <a:lnSpc>
                <a:spcPct val="90000"/>
              </a:lnSpc>
              <a:spcBef>
                <a:spcPct val="50000"/>
              </a:spcBef>
              <a:spcAft>
                <a:spcPct val="0"/>
              </a:spcAft>
              <a:buClr>
                <a:schemeClr val="bg2"/>
              </a:buClr>
              <a:buSzPct val="110000"/>
              <a:buFont typeface="Verdana" pitchFamily="34" charset="0"/>
              <a:buChar char="-"/>
              <a:defRPr>
                <a:solidFill>
                  <a:schemeClr val="tx1"/>
                </a:solidFill>
                <a:latin typeface="Calibri" panose="020F0502020204030204" pitchFamily="34" charset="0"/>
              </a:defRPr>
            </a:lvl2pPr>
            <a:lvl3pPr marL="1143000" indent="-228600" algn="l" rtl="0" fontAlgn="base">
              <a:lnSpc>
                <a:spcPct val="90000"/>
              </a:lnSpc>
              <a:spcBef>
                <a:spcPct val="40000"/>
              </a:spcBef>
              <a:spcAft>
                <a:spcPct val="0"/>
              </a:spcAft>
              <a:buFont typeface="Wingdings" pitchFamily="2" charset="2"/>
              <a:buChar char="ü"/>
              <a:defRPr sz="1600">
                <a:solidFill>
                  <a:schemeClr val="tx1"/>
                </a:solidFill>
                <a:latin typeface="Calibri" panose="020F0502020204030204" pitchFamily="34" charset="0"/>
              </a:defRPr>
            </a:lvl3pPr>
            <a:lvl4pPr marL="1600200" indent="-228600" algn="l" rtl="0" fontAlgn="base">
              <a:lnSpc>
                <a:spcPct val="90000"/>
              </a:lnSpc>
              <a:spcBef>
                <a:spcPct val="20000"/>
              </a:spcBef>
              <a:spcAft>
                <a:spcPct val="0"/>
              </a:spcAft>
              <a:buChar char="–"/>
              <a:defRPr sz="1600">
                <a:solidFill>
                  <a:schemeClr val="tx1"/>
                </a:solidFill>
                <a:latin typeface="+mn-lt"/>
              </a:defRPr>
            </a:lvl4pPr>
            <a:lvl5pPr marL="2057400" indent="-228600" algn="l" rtl="0" fontAlgn="base">
              <a:lnSpc>
                <a:spcPct val="90000"/>
              </a:lnSpc>
              <a:spcBef>
                <a:spcPct val="20000"/>
              </a:spcBef>
              <a:spcAft>
                <a:spcPct val="0"/>
              </a:spcAft>
              <a:buChar char="»"/>
              <a:defRPr sz="1600">
                <a:solidFill>
                  <a:schemeClr val="tx1"/>
                </a:solidFill>
                <a:latin typeface="+mn-lt"/>
              </a:defRPr>
            </a:lvl5pPr>
            <a:lvl6pPr marL="2514600" indent="-228600" algn="l" rtl="0" fontAlgn="base">
              <a:lnSpc>
                <a:spcPct val="90000"/>
              </a:lnSpc>
              <a:spcBef>
                <a:spcPct val="20000"/>
              </a:spcBef>
              <a:spcAft>
                <a:spcPct val="0"/>
              </a:spcAft>
              <a:buChar char="»"/>
              <a:defRPr sz="1600">
                <a:solidFill>
                  <a:schemeClr val="tx1"/>
                </a:solidFill>
                <a:latin typeface="+mn-lt"/>
              </a:defRPr>
            </a:lvl6pPr>
            <a:lvl7pPr marL="2971800" indent="-228600" algn="l" rtl="0" fontAlgn="base">
              <a:lnSpc>
                <a:spcPct val="90000"/>
              </a:lnSpc>
              <a:spcBef>
                <a:spcPct val="20000"/>
              </a:spcBef>
              <a:spcAft>
                <a:spcPct val="0"/>
              </a:spcAft>
              <a:buChar char="»"/>
              <a:defRPr sz="1600">
                <a:solidFill>
                  <a:schemeClr val="tx1"/>
                </a:solidFill>
                <a:latin typeface="+mn-lt"/>
              </a:defRPr>
            </a:lvl7pPr>
            <a:lvl8pPr marL="3429000" indent="-228600" algn="l" rtl="0" fontAlgn="base">
              <a:lnSpc>
                <a:spcPct val="90000"/>
              </a:lnSpc>
              <a:spcBef>
                <a:spcPct val="20000"/>
              </a:spcBef>
              <a:spcAft>
                <a:spcPct val="0"/>
              </a:spcAft>
              <a:buChar char="»"/>
              <a:defRPr sz="1600">
                <a:solidFill>
                  <a:schemeClr val="tx1"/>
                </a:solidFill>
                <a:latin typeface="+mn-lt"/>
              </a:defRPr>
            </a:lvl8pPr>
            <a:lvl9pPr marL="3886200" indent="-228600" algn="l" rtl="0" fontAlgn="base">
              <a:lnSpc>
                <a:spcPct val="90000"/>
              </a:lnSpc>
              <a:spcBef>
                <a:spcPct val="20000"/>
              </a:spcBef>
              <a:spcAft>
                <a:spcPct val="0"/>
              </a:spcAft>
              <a:buChar char="»"/>
              <a:defRPr sz="1600">
                <a:solidFill>
                  <a:schemeClr val="tx1"/>
                </a:solidFill>
                <a:latin typeface="+mn-lt"/>
              </a:defRPr>
            </a:lvl9pPr>
          </a:lstStyle>
          <a:p>
            <a:pPr>
              <a:buSzPct val="105000"/>
            </a:pPr>
            <a:endParaRPr lang="fr-FR" dirty="0" smtClean="0"/>
          </a:p>
          <a:p>
            <a:pPr>
              <a:buSzPct val="105000"/>
            </a:pPr>
            <a:endParaRPr lang="fr-FR" dirty="0"/>
          </a:p>
          <a:p>
            <a:pPr marL="342900" lvl="1" indent="-342900">
              <a:spcBef>
                <a:spcPct val="75000"/>
              </a:spcBef>
              <a:buClr>
                <a:srgbClr val="DB002F"/>
              </a:buClr>
              <a:buSzPct val="105000"/>
              <a:buFont typeface="Wingdings" pitchFamily="2" charset="2"/>
              <a:buChar char="§"/>
            </a:pPr>
            <a:endParaRPr lang="fr-FR" b="1" kern="0" dirty="0"/>
          </a:p>
          <a:p>
            <a:pPr marL="342900" lvl="1" indent="-342900">
              <a:spcBef>
                <a:spcPct val="75000"/>
              </a:spcBef>
              <a:buClr>
                <a:srgbClr val="DB002F"/>
              </a:buClr>
              <a:buSzPct val="105000"/>
              <a:buFont typeface="Wingdings" pitchFamily="2" charset="2"/>
              <a:buChar char="§"/>
            </a:pPr>
            <a:endParaRPr lang="fr-FR" b="1" kern="0" dirty="0"/>
          </a:p>
        </p:txBody>
      </p:sp>
      <p:sp>
        <p:nvSpPr>
          <p:cNvPr id="4" name="Rectangle 17"/>
          <p:cNvSpPr txBox="1">
            <a:spLocks noChangeArrowheads="1"/>
          </p:cNvSpPr>
          <p:nvPr/>
        </p:nvSpPr>
        <p:spPr>
          <a:xfrm>
            <a:off x="611560" y="1124744"/>
            <a:ext cx="8136904" cy="5544616"/>
          </a:xfrm>
          <a:prstGeom prst="rect">
            <a:avLst/>
          </a:prstGeom>
        </p:spPr>
        <p:txBody>
          <a:bodyPr/>
          <a:lstStyle>
            <a:lvl1pPr algn="l" rtl="0" fontAlgn="base">
              <a:lnSpc>
                <a:spcPct val="85000"/>
              </a:lnSpc>
              <a:spcBef>
                <a:spcPct val="0"/>
              </a:spcBef>
              <a:spcAft>
                <a:spcPct val="0"/>
              </a:spcAft>
              <a:defRPr sz="2400" b="1">
                <a:solidFill>
                  <a:srgbClr val="DB002F"/>
                </a:solidFill>
                <a:latin typeface="Berlin Sans FB Demi" panose="020E0802020502020306" pitchFamily="34" charset="0"/>
                <a:ea typeface="+mj-ea"/>
                <a:cs typeface="+mj-cs"/>
              </a:defRPr>
            </a:lvl1pPr>
            <a:lvl2pPr algn="l" rtl="0" fontAlgn="base">
              <a:lnSpc>
                <a:spcPct val="85000"/>
              </a:lnSpc>
              <a:spcBef>
                <a:spcPct val="0"/>
              </a:spcBef>
              <a:spcAft>
                <a:spcPct val="0"/>
              </a:spcAft>
              <a:defRPr sz="2400" b="1">
                <a:solidFill>
                  <a:srgbClr val="DB002F"/>
                </a:solidFill>
                <a:latin typeface="Arial" charset="0"/>
              </a:defRPr>
            </a:lvl2pPr>
            <a:lvl3pPr algn="l" rtl="0" fontAlgn="base">
              <a:lnSpc>
                <a:spcPct val="85000"/>
              </a:lnSpc>
              <a:spcBef>
                <a:spcPct val="0"/>
              </a:spcBef>
              <a:spcAft>
                <a:spcPct val="0"/>
              </a:spcAft>
              <a:defRPr sz="2400" b="1">
                <a:solidFill>
                  <a:srgbClr val="DB002F"/>
                </a:solidFill>
                <a:latin typeface="Arial" charset="0"/>
              </a:defRPr>
            </a:lvl3pPr>
            <a:lvl4pPr algn="l" rtl="0" fontAlgn="base">
              <a:lnSpc>
                <a:spcPct val="85000"/>
              </a:lnSpc>
              <a:spcBef>
                <a:spcPct val="0"/>
              </a:spcBef>
              <a:spcAft>
                <a:spcPct val="0"/>
              </a:spcAft>
              <a:defRPr sz="2400" b="1">
                <a:solidFill>
                  <a:srgbClr val="DB002F"/>
                </a:solidFill>
                <a:latin typeface="Arial" charset="0"/>
              </a:defRPr>
            </a:lvl4pPr>
            <a:lvl5pPr algn="l" rtl="0" fontAlgn="base">
              <a:lnSpc>
                <a:spcPct val="85000"/>
              </a:lnSpc>
              <a:spcBef>
                <a:spcPct val="0"/>
              </a:spcBef>
              <a:spcAft>
                <a:spcPct val="0"/>
              </a:spcAft>
              <a:defRPr sz="2400" b="1">
                <a:solidFill>
                  <a:srgbClr val="DB002F"/>
                </a:solidFill>
                <a:latin typeface="Arial" charset="0"/>
              </a:defRPr>
            </a:lvl5pPr>
            <a:lvl6pPr marL="457200" algn="l" rtl="0" fontAlgn="base">
              <a:lnSpc>
                <a:spcPct val="85000"/>
              </a:lnSpc>
              <a:spcBef>
                <a:spcPct val="0"/>
              </a:spcBef>
              <a:spcAft>
                <a:spcPct val="0"/>
              </a:spcAft>
              <a:defRPr sz="2400" b="1">
                <a:solidFill>
                  <a:srgbClr val="DB002F"/>
                </a:solidFill>
                <a:latin typeface="Arial" charset="0"/>
              </a:defRPr>
            </a:lvl6pPr>
            <a:lvl7pPr marL="914400" algn="l" rtl="0" fontAlgn="base">
              <a:lnSpc>
                <a:spcPct val="85000"/>
              </a:lnSpc>
              <a:spcBef>
                <a:spcPct val="0"/>
              </a:spcBef>
              <a:spcAft>
                <a:spcPct val="0"/>
              </a:spcAft>
              <a:defRPr sz="2400" b="1">
                <a:solidFill>
                  <a:srgbClr val="DB002F"/>
                </a:solidFill>
                <a:latin typeface="Arial" charset="0"/>
              </a:defRPr>
            </a:lvl7pPr>
            <a:lvl8pPr marL="1371600" algn="l" rtl="0" fontAlgn="base">
              <a:lnSpc>
                <a:spcPct val="85000"/>
              </a:lnSpc>
              <a:spcBef>
                <a:spcPct val="0"/>
              </a:spcBef>
              <a:spcAft>
                <a:spcPct val="0"/>
              </a:spcAft>
              <a:defRPr sz="2400" b="1">
                <a:solidFill>
                  <a:srgbClr val="DB002F"/>
                </a:solidFill>
                <a:latin typeface="Arial" charset="0"/>
              </a:defRPr>
            </a:lvl8pPr>
            <a:lvl9pPr marL="1828800" algn="l" rtl="0" fontAlgn="base">
              <a:lnSpc>
                <a:spcPct val="85000"/>
              </a:lnSpc>
              <a:spcBef>
                <a:spcPct val="0"/>
              </a:spcBef>
              <a:spcAft>
                <a:spcPct val="0"/>
              </a:spcAft>
              <a:defRPr sz="2400" b="1">
                <a:solidFill>
                  <a:srgbClr val="DB002F"/>
                </a:solidFill>
                <a:latin typeface="Arial" charset="0"/>
              </a:defRPr>
            </a:lvl9pPr>
          </a:lstStyle>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L’obtention d’un logement se fait via un réservataire qui positionne le candidat et constitue le dossier</a:t>
            </a:r>
          </a:p>
          <a:p>
            <a:pPr marL="342900" lvl="1" indent="-342900">
              <a:lnSpc>
                <a:spcPct val="90000"/>
              </a:lnSpc>
              <a:spcBef>
                <a:spcPts val="1500"/>
              </a:spcBef>
              <a:buClr>
                <a:srgbClr val="B3C900"/>
              </a:buClr>
              <a:buSzPct val="105000"/>
              <a:buFont typeface="Wingdings" pitchFamily="2" charset="2"/>
              <a:buChar char="§"/>
            </a:pPr>
            <a:r>
              <a:rPr lang="fr-FR" sz="2000" kern="0" dirty="0" smtClean="0">
                <a:solidFill>
                  <a:schemeClr val="tx1"/>
                </a:solidFill>
                <a:latin typeface="Calibri" panose="020F0502020204030204" pitchFamily="34" charset="0"/>
              </a:rPr>
              <a:t>La Commission d’Attribution des Logements de chaque organisme attribue le logement</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Le candidat accepte le logement et signe le bail</a:t>
            </a:r>
          </a:p>
          <a:p>
            <a:pPr marL="800100" lvl="2" indent="-342900">
              <a:lnSpc>
                <a:spcPct val="90000"/>
              </a:lnSpc>
              <a:spcBef>
                <a:spcPts val="1500"/>
              </a:spcBef>
              <a:buClr>
                <a:srgbClr val="B3C900"/>
              </a:buClr>
              <a:buSzPct val="105000"/>
              <a:buFont typeface="Arial" panose="020B0604020202020204" pitchFamily="34" charset="0"/>
              <a:buChar char="•"/>
            </a:pPr>
            <a:r>
              <a:rPr lang="fr-FR" sz="2000" kern="0" dirty="0" smtClean="0">
                <a:solidFill>
                  <a:schemeClr val="tx1"/>
                </a:solidFill>
                <a:latin typeface="Calibri" panose="020F0502020204030204" pitchFamily="34" charset="0"/>
              </a:rPr>
              <a:t>Le candidat refuse le logement et reste demandeur</a:t>
            </a:r>
          </a:p>
          <a:p>
            <a:pPr marL="1257300" lvl="3" indent="-342900">
              <a:lnSpc>
                <a:spcPct val="90000"/>
              </a:lnSpc>
              <a:spcBef>
                <a:spcPts val="1500"/>
              </a:spcBef>
              <a:buClr>
                <a:srgbClr val="B3C900"/>
              </a:buClr>
              <a:buSzPct val="105000"/>
              <a:buFont typeface="Wingdings" panose="05000000000000000000" pitchFamily="2" charset="2"/>
              <a:buChar char="ü"/>
            </a:pPr>
            <a:r>
              <a:rPr lang="fr-FR" sz="2000" b="0" kern="0" dirty="0" smtClean="0">
                <a:solidFill>
                  <a:schemeClr val="tx1"/>
                </a:solidFill>
                <a:latin typeface="Calibri" panose="020F0502020204030204" pitchFamily="34" charset="0"/>
              </a:rPr>
              <a:t>Une demande qui doit être renouvelée annuellement, sinon l’ancienneté est perdue</a:t>
            </a:r>
          </a:p>
        </p:txBody>
      </p:sp>
      <p:sp>
        <p:nvSpPr>
          <p:cNvPr id="6" name="ZoneTexte 5"/>
          <p:cNvSpPr txBox="1"/>
          <p:nvPr/>
        </p:nvSpPr>
        <p:spPr>
          <a:xfrm>
            <a:off x="1547664" y="260648"/>
            <a:ext cx="2736304" cy="369332"/>
          </a:xfrm>
          <a:prstGeom prst="rect">
            <a:avLst/>
          </a:prstGeom>
          <a:noFill/>
        </p:spPr>
        <p:txBody>
          <a:bodyPr wrap="square" rtlCol="0">
            <a:spAutoFit/>
          </a:bodyPr>
          <a:lstStyle/>
          <a:p>
            <a:r>
              <a:rPr lang="fr-FR" dirty="0" smtClean="0">
                <a:solidFill>
                  <a:schemeClr val="bg1"/>
                </a:solidFill>
              </a:rPr>
              <a:t>Présentation Générale</a:t>
            </a:r>
            <a:endParaRPr lang="fr-FR" dirty="0">
              <a:solidFill>
                <a:schemeClr val="bg1"/>
              </a:solidFill>
            </a:endParaRPr>
          </a:p>
        </p:txBody>
      </p:sp>
    </p:spTree>
    <p:extLst>
      <p:ext uri="{BB962C8B-B14F-4D97-AF65-F5344CB8AC3E}">
        <p14:creationId xmlns:p14="http://schemas.microsoft.com/office/powerpoint/2010/main" val="2511358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GrandLyon Habitat">
      <a:dk1>
        <a:sysClr val="windowText" lastClr="000000"/>
      </a:dk1>
      <a:lt1>
        <a:sysClr val="window" lastClr="FFFFFF"/>
      </a:lt1>
      <a:dk2>
        <a:srgbClr val="1F497D"/>
      </a:dk2>
      <a:lt2>
        <a:srgbClr val="EEECE1"/>
      </a:lt2>
      <a:accent1>
        <a:srgbClr val="B3C900"/>
      </a:accent1>
      <a:accent2>
        <a:srgbClr val="A99D85"/>
      </a:accent2>
      <a:accent3>
        <a:srgbClr val="595959"/>
      </a:accent3>
      <a:accent4>
        <a:srgbClr val="4B88C7"/>
      </a:accent4>
      <a:accent5>
        <a:srgbClr val="7D2B88"/>
      </a:accent5>
      <a:accent6>
        <a:srgbClr val="ED1C2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9936</TotalTime>
  <Words>725</Words>
  <Application>Microsoft Office PowerPoint</Application>
  <PresentationFormat>Presentazione su schermo (4:3)</PresentationFormat>
  <Paragraphs>112</Paragraphs>
  <Slides>17</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Calibri</vt:lpstr>
      <vt:lpstr>Trebuchet MS</vt:lpstr>
      <vt:lpstr>Verdana</vt:lpstr>
      <vt:lpstr>Wingdings</vt:lpstr>
      <vt:lpstr>Thème Office</vt:lpstr>
      <vt:lpstr>InterAzioni Abitative 5 Décembre 2018</vt:lpstr>
      <vt:lpstr>SOMMAIRE</vt:lpstr>
      <vt:lpstr>Présentation générale du logement social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Présentation du dispositif ACCELAIR</vt:lpstr>
      <vt:lpstr>Presentazione standard di PowerPoint</vt:lpstr>
      <vt:lpstr>Presentazione standard di PowerPoint</vt:lpstr>
      <vt:lpstr>Presentazione standard di PowerPoint</vt:lpstr>
      <vt:lpstr>Presentazione standard di PowerPoint</vt:lpstr>
      <vt:lpstr>Presentazione standard di PowerPoint</vt:lpstr>
      <vt:lpstr>Merci pour votre attention</vt:lpstr>
    </vt:vector>
  </TitlesOfParts>
  <Company>config2010_GLH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Maud CHAVAS</dc:creator>
  <cp:lastModifiedBy>Parenzo</cp:lastModifiedBy>
  <cp:revision>315</cp:revision>
  <cp:lastPrinted>2018-12-04T12:11:17Z</cp:lastPrinted>
  <dcterms:created xsi:type="dcterms:W3CDTF">2015-10-27T13:47:41Z</dcterms:created>
  <dcterms:modified xsi:type="dcterms:W3CDTF">2018-12-04T12:49:18Z</dcterms:modified>
</cp:coreProperties>
</file>